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handoutMasterIdLst>
    <p:handoutMasterId r:id="rId25"/>
  </p:handoutMasterIdLst>
  <p:sldIdLst>
    <p:sldId id="256" r:id="rId2"/>
    <p:sldId id="275" r:id="rId3"/>
    <p:sldId id="276" r:id="rId4"/>
    <p:sldId id="257" r:id="rId5"/>
    <p:sldId id="277" r:id="rId6"/>
    <p:sldId id="258" r:id="rId7"/>
    <p:sldId id="278" r:id="rId8"/>
    <p:sldId id="260" r:id="rId9"/>
    <p:sldId id="261" r:id="rId10"/>
    <p:sldId id="263" r:id="rId11"/>
    <p:sldId id="264" r:id="rId12"/>
    <p:sldId id="265" r:id="rId13"/>
    <p:sldId id="259" r:id="rId14"/>
    <p:sldId id="268" r:id="rId15"/>
    <p:sldId id="269" r:id="rId16"/>
    <p:sldId id="266" r:id="rId17"/>
    <p:sldId id="270" r:id="rId18"/>
    <p:sldId id="274" r:id="rId19"/>
    <p:sldId id="271" r:id="rId20"/>
    <p:sldId id="267" r:id="rId21"/>
    <p:sldId id="272" r:id="rId22"/>
    <p:sldId id="273" r:id="rId23"/>
    <p:sldId id="262"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437FE3E-B1A5-444B-B405-8591160E0FE5}" type="datetimeFigureOut">
              <a:rPr lang="en-US" smtClean="0"/>
              <a:t>1/2/2022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F85E18-EF20-4D6A-B365-7C84BF8BA6EE}" type="slidenum">
              <a:rPr lang="en-US" smtClean="0"/>
              <a:t>‹#›</a:t>
            </a:fld>
            <a:endParaRPr lang="en-US"/>
          </a:p>
        </p:txBody>
      </p:sp>
    </p:spTree>
    <p:extLst>
      <p:ext uri="{BB962C8B-B14F-4D97-AF65-F5344CB8AC3E}">
        <p14:creationId xmlns:p14="http://schemas.microsoft.com/office/powerpoint/2010/main" val="16744073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271989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106240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7394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2430241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9501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398199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4103292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93618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400612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2E703-B419-4D80-AD82-EA1D77871910}"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56687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62E703-B419-4D80-AD82-EA1D7787191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335858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62E703-B419-4D80-AD82-EA1D77871910}" type="datetimeFigureOut">
              <a:rPr lang="en-US" smtClean="0"/>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392048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62E703-B419-4D80-AD82-EA1D77871910}" type="datetimeFigureOut">
              <a:rPr lang="en-US" smtClean="0"/>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45274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2E703-B419-4D80-AD82-EA1D77871910}" type="datetimeFigureOut">
              <a:rPr lang="en-US" smtClean="0"/>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2819370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62E703-B419-4D80-AD82-EA1D7787191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362013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2E703-B419-4D80-AD82-EA1D77871910}"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233F-751D-45D7-8F4C-9638510D04B2}" type="slidenum">
              <a:rPr lang="en-US" smtClean="0"/>
              <a:t>‹#›</a:t>
            </a:fld>
            <a:endParaRPr lang="en-US"/>
          </a:p>
        </p:txBody>
      </p:sp>
    </p:spTree>
    <p:extLst>
      <p:ext uri="{BB962C8B-B14F-4D97-AF65-F5344CB8AC3E}">
        <p14:creationId xmlns:p14="http://schemas.microsoft.com/office/powerpoint/2010/main" val="2645939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62E703-B419-4D80-AD82-EA1D77871910}" type="datetimeFigureOut">
              <a:rPr lang="en-US" smtClean="0"/>
              <a:t>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AD233F-751D-45D7-8F4C-9638510D04B2}" type="slidenum">
              <a:rPr lang="en-US" smtClean="0"/>
              <a:t>‹#›</a:t>
            </a:fld>
            <a:endParaRPr lang="en-US"/>
          </a:p>
        </p:txBody>
      </p:sp>
    </p:spTree>
    <p:extLst>
      <p:ext uri="{BB962C8B-B14F-4D97-AF65-F5344CB8AC3E}">
        <p14:creationId xmlns:p14="http://schemas.microsoft.com/office/powerpoint/2010/main" val="5634672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bar.gov/for-lawyers/ethics/rules-of-professional-conduc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bar.gov/for-lawyers/ethics/rules-of-professional-conduct/rule-13-dilige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cbar.gov/for-lawyers/ethics/rules-of-professional-conduct/rule-33-candor-toward-the-tribun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ncbar.gov/for-lawyers/ethics/rules-of-professional-conduct/rule-38-special-responsibilities-of-a-prosecuto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berleandwall.com/stu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124" y="2605849"/>
            <a:ext cx="7766936" cy="1646302"/>
          </a:xfrm>
        </p:spPr>
        <p:txBody>
          <a:bodyPr/>
          <a:lstStyle/>
          <a:p>
            <a:r>
              <a:rPr lang="en-US" sz="6000" dirty="0">
                <a:solidFill>
                  <a:schemeClr val="accent2">
                    <a:lumMod val="75000"/>
                  </a:schemeClr>
                </a:solidFill>
                <a:latin typeface="Britannic Bold" panose="020B0903060703020204" pitchFamily="34" charset="0"/>
              </a:rPr>
              <a:t>Criminal Law Lab</a:t>
            </a:r>
            <a:br>
              <a:rPr lang="en-US" sz="6000" dirty="0">
                <a:solidFill>
                  <a:schemeClr val="accent2">
                    <a:lumMod val="75000"/>
                  </a:schemeClr>
                </a:solidFill>
              </a:rPr>
            </a:br>
            <a:r>
              <a:rPr lang="en-US" sz="2800" dirty="0">
                <a:solidFill>
                  <a:schemeClr val="accent2">
                    <a:lumMod val="75000"/>
                  </a:schemeClr>
                </a:solidFill>
              </a:rPr>
              <a:t>Winter 2022</a:t>
            </a:r>
          </a:p>
        </p:txBody>
      </p:sp>
    </p:spTree>
    <p:extLst>
      <p:ext uri="{BB962C8B-B14F-4D97-AF65-F5344CB8AC3E}">
        <p14:creationId xmlns:p14="http://schemas.microsoft.com/office/powerpoint/2010/main" val="148687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Misdemeanor Case Disposition</a:t>
            </a:r>
          </a:p>
        </p:txBody>
      </p:sp>
      <p:sp>
        <p:nvSpPr>
          <p:cNvPr id="3" name="Content Placeholder 2"/>
          <p:cNvSpPr>
            <a:spLocks noGrp="1"/>
          </p:cNvSpPr>
          <p:nvPr>
            <p:ph idx="1"/>
          </p:nvPr>
        </p:nvSpPr>
        <p:spPr>
          <a:xfrm>
            <a:off x="431800" y="1295401"/>
            <a:ext cx="8842202" cy="4745962"/>
          </a:xfrm>
        </p:spPr>
        <p:txBody>
          <a:bodyPr/>
          <a:lstStyle/>
          <a:p>
            <a:r>
              <a:rPr lang="en-US" dirty="0"/>
              <a:t>Defendant is charged with simple assault.</a:t>
            </a:r>
          </a:p>
          <a:p>
            <a:r>
              <a:rPr lang="en-US" dirty="0"/>
              <a:t>Defendant has a court date in District Court to request an attorney.</a:t>
            </a:r>
          </a:p>
          <a:p>
            <a:r>
              <a:rPr lang="en-US" dirty="0"/>
              <a:t>Defendant has a bench trial in District Court and is convicted of simple assault.</a:t>
            </a:r>
          </a:p>
          <a:p>
            <a:r>
              <a:rPr lang="en-US" dirty="0"/>
              <a:t>Defendant appeals to Superior Court.</a:t>
            </a:r>
          </a:p>
          <a:p>
            <a:endParaRPr lang="en-US" dirty="0"/>
          </a:p>
          <a:p>
            <a:pPr marL="0" indent="0">
              <a:buNone/>
            </a:pPr>
            <a:endParaRPr lang="en-US" dirty="0"/>
          </a:p>
          <a:p>
            <a:r>
              <a:rPr lang="en-US" dirty="0"/>
              <a:t>Defendant has new trial and is found not guilty by a jury of 12.</a:t>
            </a:r>
          </a:p>
          <a:p>
            <a:r>
              <a:rPr lang="en-US" dirty="0"/>
              <a:t>OR</a:t>
            </a:r>
          </a:p>
          <a:p>
            <a:r>
              <a:rPr lang="en-US" dirty="0"/>
              <a:t>Defendant is found guilty and appeals to NC Court of Appeals</a:t>
            </a:r>
          </a:p>
          <a:p>
            <a:r>
              <a:rPr lang="en-US" dirty="0"/>
              <a:t>OR</a:t>
            </a:r>
          </a:p>
          <a:p>
            <a:r>
              <a:rPr lang="en-US" dirty="0"/>
              <a:t>Defendant dismissed appeal in Superior and original sentence is reinstated.</a:t>
            </a:r>
          </a:p>
          <a:p>
            <a:pPr marL="0" indent="0">
              <a:buNone/>
            </a:pPr>
            <a:endParaRPr lang="en-US" dirty="0"/>
          </a:p>
        </p:txBody>
      </p:sp>
    </p:spTree>
    <p:extLst>
      <p:ext uri="{BB962C8B-B14F-4D97-AF65-F5344CB8AC3E}">
        <p14:creationId xmlns:p14="http://schemas.microsoft.com/office/powerpoint/2010/main" val="153899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Felony Case Disposition</a:t>
            </a:r>
          </a:p>
        </p:txBody>
      </p:sp>
      <p:sp>
        <p:nvSpPr>
          <p:cNvPr id="3" name="Content Placeholder 2"/>
          <p:cNvSpPr>
            <a:spLocks noGrp="1"/>
          </p:cNvSpPr>
          <p:nvPr>
            <p:ph idx="1"/>
          </p:nvPr>
        </p:nvSpPr>
        <p:spPr/>
        <p:txBody>
          <a:bodyPr/>
          <a:lstStyle/>
          <a:p>
            <a:r>
              <a:rPr lang="en-US" dirty="0"/>
              <a:t>Defendant is charged with Felony Larceny of Motor Vehicle.</a:t>
            </a:r>
          </a:p>
          <a:p>
            <a:r>
              <a:rPr lang="en-US" dirty="0"/>
              <a:t>Defendant has court date in District Court and requests an attorney.</a:t>
            </a:r>
          </a:p>
          <a:p>
            <a:endParaRPr lang="en-US" dirty="0"/>
          </a:p>
          <a:p>
            <a:r>
              <a:rPr lang="en-US" dirty="0"/>
              <a:t>Prosecutor offers a misdemeanor plea and case is resolved in District Court</a:t>
            </a:r>
          </a:p>
          <a:p>
            <a:r>
              <a:rPr lang="en-US" dirty="0"/>
              <a:t>OR</a:t>
            </a:r>
          </a:p>
          <a:p>
            <a:r>
              <a:rPr lang="en-US" dirty="0"/>
              <a:t>Prosecutor sends a case to a Grand Jury for indictment proceedings.  Case is indicted and brought into Superior Court.  Defendant can enter a plea to either the felony or a misdemeanor in Superior Court. Alternatively, the Defendant can have a jury trial.  If convicted, appeal is to NC Court of Appeals.</a:t>
            </a:r>
          </a:p>
        </p:txBody>
      </p:sp>
    </p:spTree>
    <p:extLst>
      <p:ext uri="{BB962C8B-B14F-4D97-AF65-F5344CB8AC3E}">
        <p14:creationId xmlns:p14="http://schemas.microsoft.com/office/powerpoint/2010/main" val="189639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Lawyer Ethics</a:t>
            </a:r>
          </a:p>
        </p:txBody>
      </p:sp>
      <p:sp>
        <p:nvSpPr>
          <p:cNvPr id="3" name="Content Placeholder 2"/>
          <p:cNvSpPr>
            <a:spLocks noGrp="1"/>
          </p:cNvSpPr>
          <p:nvPr>
            <p:ph idx="1"/>
          </p:nvPr>
        </p:nvSpPr>
        <p:spPr>
          <a:xfrm>
            <a:off x="368300" y="1625601"/>
            <a:ext cx="8905702" cy="4415762"/>
          </a:xfrm>
        </p:spPr>
        <p:txBody>
          <a:bodyPr/>
          <a:lstStyle/>
          <a:p>
            <a:r>
              <a:rPr lang="en-US" dirty="0">
                <a:hlinkClick r:id="rId2"/>
              </a:rPr>
              <a:t>https://www.ncbar.gov/for-lawyers/ethics/rules-of-professional-conduct/</a:t>
            </a:r>
            <a:r>
              <a:rPr lang="en-US" dirty="0"/>
              <a:t> </a:t>
            </a:r>
          </a:p>
        </p:txBody>
      </p:sp>
    </p:spTree>
    <p:extLst>
      <p:ext uri="{BB962C8B-B14F-4D97-AF65-F5344CB8AC3E}">
        <p14:creationId xmlns:p14="http://schemas.microsoft.com/office/powerpoint/2010/main" val="2081614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1"/>
            <a:ext cx="10058400" cy="1320800"/>
          </a:xfrm>
        </p:spPr>
        <p:txBody>
          <a:bodyPr/>
          <a:lstStyle/>
          <a:p>
            <a:r>
              <a:rPr lang="en-US" dirty="0"/>
              <a:t>Roles of a Defense Attorney: </a:t>
            </a:r>
            <a:br>
              <a:rPr lang="en-US" dirty="0"/>
            </a:br>
            <a:r>
              <a:rPr lang="en-US" dirty="0"/>
              <a:t>											Rule 1.3 Diligence</a:t>
            </a:r>
          </a:p>
        </p:txBody>
      </p:sp>
      <p:sp>
        <p:nvSpPr>
          <p:cNvPr id="3" name="Content Placeholder 2"/>
          <p:cNvSpPr>
            <a:spLocks noGrp="1"/>
          </p:cNvSpPr>
          <p:nvPr>
            <p:ph idx="1"/>
          </p:nvPr>
        </p:nvSpPr>
        <p:spPr>
          <a:xfrm>
            <a:off x="406400" y="1663701"/>
            <a:ext cx="8867602" cy="4377662"/>
          </a:xfrm>
        </p:spPr>
        <p:txBody>
          <a:bodyPr/>
          <a:lstStyle/>
          <a:p>
            <a:r>
              <a:rPr lang="en-US" sz="2000" dirty="0">
                <a:hlinkClick r:id="rId2"/>
              </a:rPr>
              <a:t>https://www.ncbar.gov/for-lawyers/ethics/rules-of-professional-conduct/rule-13-diligence/</a:t>
            </a:r>
            <a:r>
              <a:rPr lang="en-US" sz="2000" dirty="0"/>
              <a:t> </a:t>
            </a:r>
          </a:p>
          <a:p>
            <a:r>
              <a:rPr lang="en-US" sz="2000" dirty="0"/>
              <a:t>“Comment [3]- A lawyer should pursue a matter on behalf of a client despite opposition, obstruction or personal inconvenience to the lawyer, and take whatever lawful and ethical measures are required to vindicate a client's cause or endeavor. A lawyer must also act with commitment and dedication to the interests of the client and with zeal in advocacy upon the client's behalf.”</a:t>
            </a:r>
          </a:p>
          <a:p>
            <a:r>
              <a:rPr lang="en-US" sz="2000" dirty="0"/>
              <a:t>What does it mean to zealously advocate?</a:t>
            </a:r>
          </a:p>
          <a:p>
            <a:pPr lvl="1"/>
            <a:endParaRPr lang="en-US" dirty="0"/>
          </a:p>
          <a:p>
            <a:pPr lvl="1"/>
            <a:endParaRPr lang="en-US" dirty="0"/>
          </a:p>
          <a:p>
            <a:endParaRPr lang="en-US" dirty="0"/>
          </a:p>
        </p:txBody>
      </p:sp>
    </p:spTree>
    <p:extLst>
      <p:ext uri="{BB962C8B-B14F-4D97-AF65-F5344CB8AC3E}">
        <p14:creationId xmlns:p14="http://schemas.microsoft.com/office/powerpoint/2010/main" val="2582720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Zeal Hypo #1</a:t>
            </a:r>
          </a:p>
        </p:txBody>
      </p:sp>
      <p:sp>
        <p:nvSpPr>
          <p:cNvPr id="3" name="Content Placeholder 2"/>
          <p:cNvSpPr>
            <a:spLocks noGrp="1"/>
          </p:cNvSpPr>
          <p:nvPr>
            <p:ph idx="1"/>
          </p:nvPr>
        </p:nvSpPr>
        <p:spPr>
          <a:xfrm>
            <a:off x="215900" y="1282700"/>
            <a:ext cx="9309100" cy="4978400"/>
          </a:xfrm>
        </p:spPr>
        <p:txBody>
          <a:bodyPr>
            <a:normAutofit fontScale="92500"/>
          </a:bodyPr>
          <a:lstStyle/>
          <a:p>
            <a:r>
              <a:rPr lang="en-US" sz="2400" dirty="0"/>
              <a:t>For her upcoming murder trial, Defendant wants her attorney to obtain records of her cell phone locations to show that she was on the other side of town at the time and place of the murder.  Defense attorney isn’t sure that is necessary because she has already contacted an alibi witness who will testify that defendant was at a party with the witness on the other side of town that night.  Defense attorney also doesn’t feel like going through the very long process of filling out all the paperwork to subpoena the cell-phone data.  Must the defense attorney attempt to obtain those phone records? </a:t>
            </a:r>
          </a:p>
          <a:p>
            <a:r>
              <a:rPr lang="en-US" sz="2400" dirty="0"/>
              <a:t>Rule 1.3 Comment [1] “A lawyer should pursue a matter on behalf of a client despite opposition, obstruction or </a:t>
            </a:r>
            <a:r>
              <a:rPr lang="en-US" sz="2400" b="1" dirty="0"/>
              <a:t>personal inconvenience</a:t>
            </a:r>
            <a:r>
              <a:rPr lang="en-US" sz="2400" dirty="0"/>
              <a:t> to the lawyer, and take whatever lawful and ethical measures are required to vindicate a client's cause or endeavor.”</a:t>
            </a:r>
          </a:p>
          <a:p>
            <a:endParaRPr lang="en-US" sz="2400" dirty="0"/>
          </a:p>
        </p:txBody>
      </p:sp>
    </p:spTree>
    <p:extLst>
      <p:ext uri="{BB962C8B-B14F-4D97-AF65-F5344CB8AC3E}">
        <p14:creationId xmlns:p14="http://schemas.microsoft.com/office/powerpoint/2010/main" val="2823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Zeal Hypo #2</a:t>
            </a:r>
          </a:p>
        </p:txBody>
      </p:sp>
      <p:sp>
        <p:nvSpPr>
          <p:cNvPr id="3" name="Content Placeholder 2"/>
          <p:cNvSpPr>
            <a:spLocks noGrp="1"/>
          </p:cNvSpPr>
          <p:nvPr>
            <p:ph idx="1"/>
          </p:nvPr>
        </p:nvSpPr>
        <p:spPr>
          <a:xfrm>
            <a:off x="309034" y="1423989"/>
            <a:ext cx="9457266" cy="5180011"/>
          </a:xfrm>
        </p:spPr>
        <p:txBody>
          <a:bodyPr>
            <a:normAutofit/>
          </a:bodyPr>
          <a:lstStyle/>
          <a:p>
            <a:r>
              <a:rPr lang="en-US" sz="2000" dirty="0"/>
              <a:t>Defense attorney has a fairly new case that is set for trial and her client is not in jail awaiting trial.  On the day of trial, the prosecutor asks the judge for a continuance because her son has been in a car accident and she wants to go to the hospital.  Defense attorney knows that if the trial were to go today, the prosecutor might be too distracted and make mistakes which could benefit her client.  Is the defense attorney required to oppose the prosecutor’s motion to continue?</a:t>
            </a:r>
          </a:p>
          <a:p>
            <a:r>
              <a:rPr lang="en-US" sz="2000" dirty="0"/>
              <a:t>Rule 1.3 Comment [1] “A lawyer is not bound, however, to press for every advantage that might be realized for a client. For example, a lawyer may have authority to exercise professional discretion in determining the means by which a matter should be pursued. </a:t>
            </a:r>
            <a:r>
              <a:rPr lang="en-US" sz="2000" dirty="0" err="1"/>
              <a:t>SeeRule</a:t>
            </a:r>
            <a:r>
              <a:rPr lang="en-US" sz="2000" dirty="0"/>
              <a:t> 1.2. The lawyer's duty to act with reasonable diligence does not require the use of offensive tactics or preclude the treating of all persons involved in the legal process with courtesy and respect.”</a:t>
            </a:r>
          </a:p>
        </p:txBody>
      </p:sp>
    </p:spTree>
    <p:extLst>
      <p:ext uri="{BB962C8B-B14F-4D97-AF65-F5344CB8AC3E}">
        <p14:creationId xmlns:p14="http://schemas.microsoft.com/office/powerpoint/2010/main" val="255817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228600"/>
            <a:ext cx="8596668" cy="1320800"/>
          </a:xfrm>
        </p:spPr>
        <p:txBody>
          <a:bodyPr/>
          <a:lstStyle/>
          <a:p>
            <a:r>
              <a:rPr lang="en-US" dirty="0"/>
              <a:t>Roles of a Defense Attorney:</a:t>
            </a:r>
            <a:br>
              <a:rPr lang="en-US" dirty="0"/>
            </a:br>
            <a:r>
              <a:rPr lang="en-US" dirty="0"/>
              <a:t>Rule 3.3 Candor to the Tribunal</a:t>
            </a:r>
          </a:p>
        </p:txBody>
      </p:sp>
      <p:sp>
        <p:nvSpPr>
          <p:cNvPr id="3" name="Content Placeholder 2"/>
          <p:cNvSpPr>
            <a:spLocks noGrp="1"/>
          </p:cNvSpPr>
          <p:nvPr>
            <p:ph idx="1"/>
          </p:nvPr>
        </p:nvSpPr>
        <p:spPr>
          <a:xfrm>
            <a:off x="254000" y="1549400"/>
            <a:ext cx="9020002" cy="4618962"/>
          </a:xfrm>
        </p:spPr>
        <p:txBody>
          <a:bodyPr/>
          <a:lstStyle/>
          <a:p>
            <a:r>
              <a:rPr lang="en-US" sz="2400" dirty="0">
                <a:hlinkClick r:id="rId2"/>
              </a:rPr>
              <a:t>https://www.ncbar.gov/for-lawyers/ethics/rules-of-professional-conduct/rule-33-candor-toward-the-tribunal</a:t>
            </a:r>
            <a:endParaRPr lang="en-US" sz="2400" dirty="0"/>
          </a:p>
          <a:p>
            <a:r>
              <a:rPr lang="en-US" sz="2400" dirty="0"/>
              <a:t>(a) A lawyer shall not knowingly:</a:t>
            </a:r>
          </a:p>
          <a:p>
            <a:pPr lvl="1"/>
            <a:r>
              <a:rPr lang="en-US" sz="2000"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 A lawyer may refuse to offer evidence, other than the testimony of a defendant in a criminal matter, that the lawyer reasonably believes is false.</a:t>
            </a:r>
          </a:p>
          <a:p>
            <a:pPr lvl="1"/>
            <a:endParaRPr lang="en-US" dirty="0"/>
          </a:p>
        </p:txBody>
      </p:sp>
    </p:spTree>
    <p:extLst>
      <p:ext uri="{BB962C8B-B14F-4D97-AF65-F5344CB8AC3E}">
        <p14:creationId xmlns:p14="http://schemas.microsoft.com/office/powerpoint/2010/main" val="3756079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34" y="114300"/>
            <a:ext cx="8596668" cy="1320800"/>
          </a:xfrm>
        </p:spPr>
        <p:txBody>
          <a:bodyPr/>
          <a:lstStyle/>
          <a:p>
            <a:r>
              <a:rPr lang="en-US" dirty="0"/>
              <a:t>Candor Hypo #1</a:t>
            </a:r>
          </a:p>
        </p:txBody>
      </p:sp>
      <p:sp>
        <p:nvSpPr>
          <p:cNvPr id="3" name="Content Placeholder 2"/>
          <p:cNvSpPr>
            <a:spLocks noGrp="1"/>
          </p:cNvSpPr>
          <p:nvPr>
            <p:ph idx="1"/>
          </p:nvPr>
        </p:nvSpPr>
        <p:spPr>
          <a:xfrm>
            <a:off x="179916" y="990600"/>
            <a:ext cx="9472083" cy="5016499"/>
          </a:xfrm>
        </p:spPr>
        <p:txBody>
          <a:bodyPr>
            <a:normAutofit/>
          </a:bodyPr>
          <a:lstStyle/>
          <a:p>
            <a:r>
              <a:rPr lang="en-US" sz="2000" dirty="0"/>
              <a:t>Defense attorney knows her client is guilty of murder because her client confessed it to her. Client wants to go to trial, take the stand, and testify that she did not commit the murder. May the attorney ask her client on the stand if she committed the murder?</a:t>
            </a:r>
          </a:p>
          <a:p>
            <a:pPr lvl="1"/>
            <a:r>
              <a:rPr lang="en-US" sz="1800" dirty="0"/>
              <a:t>No, but only if the defense attorney knows that the testimony is false.</a:t>
            </a:r>
          </a:p>
          <a:p>
            <a:r>
              <a:rPr lang="en-US" sz="2000" dirty="0"/>
              <a:t>Rule 3.3 - (a) A lawyer shall not knowingly:	</a:t>
            </a:r>
          </a:p>
          <a:p>
            <a:pPr lvl="1"/>
            <a:r>
              <a:rPr lang="en-US" sz="1800"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 A lawyer may refuse to offer evidence, other than the testimony of a defendant in a criminal matter, that the lawyer reasonably believes is false. </a:t>
            </a:r>
          </a:p>
          <a:p>
            <a:pPr lvl="1"/>
            <a:r>
              <a:rPr lang="en-US" sz="1800" dirty="0"/>
              <a:t>Proper procedure would be for defense attorney to attempt to withdraw from the case.</a:t>
            </a:r>
          </a:p>
        </p:txBody>
      </p:sp>
    </p:spTree>
    <p:extLst>
      <p:ext uri="{BB962C8B-B14F-4D97-AF65-F5344CB8AC3E}">
        <p14:creationId xmlns:p14="http://schemas.microsoft.com/office/powerpoint/2010/main" val="271170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Candor Hypo #2</a:t>
            </a:r>
          </a:p>
        </p:txBody>
      </p:sp>
      <p:sp>
        <p:nvSpPr>
          <p:cNvPr id="3" name="Content Placeholder 2"/>
          <p:cNvSpPr>
            <a:spLocks noGrp="1"/>
          </p:cNvSpPr>
          <p:nvPr>
            <p:ph idx="1"/>
          </p:nvPr>
        </p:nvSpPr>
        <p:spPr/>
        <p:txBody>
          <a:bodyPr/>
          <a:lstStyle/>
          <a:p>
            <a:r>
              <a:rPr lang="en-US" dirty="0"/>
              <a:t>Same facts, but before trial, defendant tells attorney that she only confessed to her attorney that she committed the murder because she was protecting her sister who actually committed the murder.  Defense attorney isn’t sure what the truth is.  May the defense attorney ask her client on the stand if she committed the murder?</a:t>
            </a:r>
          </a:p>
          <a:p>
            <a:endParaRPr lang="en-US" dirty="0"/>
          </a:p>
          <a:p>
            <a:pPr lvl="1"/>
            <a:r>
              <a:rPr lang="en-US" dirty="0"/>
              <a:t>Probably.  If the defense attorney isn’t sure which statement is actually false.</a:t>
            </a:r>
          </a:p>
        </p:txBody>
      </p:sp>
    </p:spTree>
    <p:extLst>
      <p:ext uri="{BB962C8B-B14F-4D97-AF65-F5344CB8AC3E}">
        <p14:creationId xmlns:p14="http://schemas.microsoft.com/office/powerpoint/2010/main" val="208106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Candor Hypo #3</a:t>
            </a:r>
          </a:p>
        </p:txBody>
      </p:sp>
      <p:sp>
        <p:nvSpPr>
          <p:cNvPr id="3" name="Content Placeholder 2"/>
          <p:cNvSpPr>
            <a:spLocks noGrp="1"/>
          </p:cNvSpPr>
          <p:nvPr>
            <p:ph idx="1"/>
          </p:nvPr>
        </p:nvSpPr>
        <p:spPr/>
        <p:txBody>
          <a:bodyPr/>
          <a:lstStyle/>
          <a:p>
            <a:r>
              <a:rPr lang="en-US" dirty="0"/>
              <a:t>Defense attorney knows her client is guilty because her client confessed it to her, but her client wants to go to trial anyway.  Client is not going to take the stand to testify in his own defense.  In closing arguments at the end of the trial, may the defense attorney tell the jury that her client is not guilty and the state has not proven its case? </a:t>
            </a:r>
          </a:p>
          <a:p>
            <a:endParaRPr lang="en-US" dirty="0"/>
          </a:p>
          <a:p>
            <a:r>
              <a:rPr lang="en-US" dirty="0"/>
              <a:t>Yes.  In fact, this is a violation of Rule 1.3 (among other rules and Constitutional violations) to deny your client the right to a trial in these circumstances.  </a:t>
            </a:r>
          </a:p>
          <a:p>
            <a:endParaRPr lang="en-US" dirty="0"/>
          </a:p>
        </p:txBody>
      </p:sp>
    </p:spTree>
    <p:extLst>
      <p:ext uri="{BB962C8B-B14F-4D97-AF65-F5344CB8AC3E}">
        <p14:creationId xmlns:p14="http://schemas.microsoft.com/office/powerpoint/2010/main" val="32440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332014"/>
            <a:ext cx="9503228" cy="6400800"/>
          </a:xfrm>
        </p:spPr>
        <p:txBody>
          <a:bodyPr>
            <a:normAutofit fontScale="92500" lnSpcReduction="10000"/>
          </a:bodyPr>
          <a:lstStyle/>
          <a:p>
            <a:pPr marL="0" indent="0">
              <a:buNone/>
            </a:pPr>
            <a:r>
              <a:rPr lang="en-US" sz="2800" i="1" dirty="0"/>
              <a:t>   </a:t>
            </a:r>
            <a:r>
              <a:rPr lang="en-US" sz="2400" i="1" dirty="0"/>
              <a:t>Elon Law’s innovative curriculum positions you to excel in the rapidly evolving legal profession. In keeping with the school's vision to be a pioneering "law school with a difference" and in emphasizing learning by doing, our program is designed with you in mind: highly experiential, personalized and professionally connected. Elon Law emphasizes learning by doing unlike any other American law school.</a:t>
            </a:r>
          </a:p>
          <a:p>
            <a:pPr marL="0" indent="0">
              <a:buNone/>
            </a:pPr>
            <a:endParaRPr lang="en-US" sz="2400" i="1" dirty="0"/>
          </a:p>
          <a:p>
            <a:pPr marL="0" indent="0" fontAlgn="base">
              <a:buNone/>
            </a:pPr>
            <a:r>
              <a:rPr lang="en-US" b="1" dirty="0"/>
              <a:t>Learning By Doing</a:t>
            </a:r>
          </a:p>
          <a:p>
            <a:pPr fontAlgn="base"/>
            <a:r>
              <a:rPr lang="en-US" dirty="0"/>
              <a:t>Real-world experience for all students through full-time residencies in the practice of law provided during the academic year, rather than summer months when there is strong competition for placements</a:t>
            </a:r>
          </a:p>
          <a:p>
            <a:pPr fontAlgn="base"/>
            <a:r>
              <a:rPr lang="en-US" b="1" dirty="0"/>
              <a:t>First-year lab experiences with case simulations led by accomplished practicing attorneys </a:t>
            </a:r>
          </a:p>
          <a:p>
            <a:pPr fontAlgn="base"/>
            <a:r>
              <a:rPr lang="en-US" dirty="0"/>
              <a:t>Extensive opportunities for in-depth learning in legal clinics, clerkships and internships</a:t>
            </a:r>
          </a:p>
          <a:p>
            <a:pPr fontAlgn="base"/>
            <a:r>
              <a:rPr lang="en-US" dirty="0"/>
              <a:t>Trial advocacy courses grounded in practice simulations, plus nationally competitive Moot Court and Mock Trial programs</a:t>
            </a:r>
          </a:p>
          <a:p>
            <a:pPr marL="0" indent="0">
              <a:buNone/>
            </a:pPr>
            <a:endParaRPr lang="en-US" sz="2400" i="1" dirty="0"/>
          </a:p>
          <a:p>
            <a:pPr marL="0" indent="0">
              <a:buNone/>
            </a:pPr>
            <a:r>
              <a:rPr lang="en-US" sz="2400" i="1" dirty="0"/>
              <a:t>										</a:t>
            </a:r>
            <a:endParaRPr lang="en-US" sz="2800" i="1" dirty="0"/>
          </a:p>
        </p:txBody>
      </p:sp>
    </p:spTree>
    <p:extLst>
      <p:ext uri="{BB962C8B-B14F-4D97-AF65-F5344CB8AC3E}">
        <p14:creationId xmlns:p14="http://schemas.microsoft.com/office/powerpoint/2010/main" val="343458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a Prosecutor</a:t>
            </a:r>
          </a:p>
        </p:txBody>
      </p:sp>
      <p:sp>
        <p:nvSpPr>
          <p:cNvPr id="3" name="Content Placeholder 2"/>
          <p:cNvSpPr>
            <a:spLocks noGrp="1"/>
          </p:cNvSpPr>
          <p:nvPr>
            <p:ph idx="1"/>
          </p:nvPr>
        </p:nvSpPr>
        <p:spPr>
          <a:xfrm>
            <a:off x="406400" y="1562101"/>
            <a:ext cx="8867602" cy="4479262"/>
          </a:xfrm>
        </p:spPr>
        <p:txBody>
          <a:bodyPr/>
          <a:lstStyle/>
          <a:p>
            <a:r>
              <a:rPr lang="en-US" dirty="0">
                <a:hlinkClick r:id="rId2"/>
              </a:rPr>
              <a:t>https://www.ncbar.gov/for-lawyers/ethics/rules-of-professional-conduct/rule-38-special-responsibilities-of-a-prosecutor/</a:t>
            </a:r>
            <a:r>
              <a:rPr lang="en-US" dirty="0"/>
              <a:t> </a:t>
            </a:r>
          </a:p>
          <a:p>
            <a:r>
              <a:rPr lang="en-US" dirty="0"/>
              <a:t>What are the roles of a prosecutor and how are they different from a defense attorney?</a:t>
            </a:r>
          </a:p>
          <a:p>
            <a:r>
              <a:rPr lang="en-US" dirty="0"/>
              <a:t>Must a prosecutor seek universal convictions in the same way a defense attorney must represent every client zealously? </a:t>
            </a:r>
          </a:p>
          <a:p>
            <a:endParaRPr lang="en-US" dirty="0"/>
          </a:p>
        </p:txBody>
      </p:sp>
    </p:spTree>
    <p:extLst>
      <p:ext uri="{BB962C8B-B14F-4D97-AF65-F5344CB8AC3E}">
        <p14:creationId xmlns:p14="http://schemas.microsoft.com/office/powerpoint/2010/main" val="231869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Prosecutor Hypo #1</a:t>
            </a:r>
          </a:p>
        </p:txBody>
      </p:sp>
      <p:sp>
        <p:nvSpPr>
          <p:cNvPr id="3" name="Content Placeholder 2"/>
          <p:cNvSpPr>
            <a:spLocks noGrp="1"/>
          </p:cNvSpPr>
          <p:nvPr>
            <p:ph idx="1"/>
          </p:nvPr>
        </p:nvSpPr>
        <p:spPr>
          <a:xfrm>
            <a:off x="677334" y="1701801"/>
            <a:ext cx="8596668" cy="4339562"/>
          </a:xfrm>
        </p:spPr>
        <p:txBody>
          <a:bodyPr/>
          <a:lstStyle/>
          <a:p>
            <a:r>
              <a:rPr lang="en-US" dirty="0"/>
              <a:t>Prosecutor has more than enough evidence to convict a 17-year-old of simple possession of marijuana.  Despite this, prosecutor decides that it would be more fair to offer this defendant a first offender’s program and give him the chance to get his case dismissed.  Can a prosecutor do this?</a:t>
            </a:r>
          </a:p>
          <a:p>
            <a:r>
              <a:rPr lang="en-US" dirty="0"/>
              <a:t>Sure.  Rule 3.8 Comment [1]: “A prosecutor has the responsibility of a minister of justice and not simply that of an advocate; the prosecutor's duty is to seek justice, not merely to convict or to uphold a conviction.” </a:t>
            </a:r>
          </a:p>
          <a:p>
            <a:r>
              <a:rPr lang="en-US" dirty="0"/>
              <a:t>Same prosecutor decides not to offer a first offender program to the same defendant’s brother, who was also charged with possession of the same marijuana.  Brother has a lengthy criminal history.  Can a prosecutor do this?</a:t>
            </a:r>
          </a:p>
          <a:p>
            <a:r>
              <a:rPr lang="en-US" dirty="0"/>
              <a:t>Yes.  See above.</a:t>
            </a:r>
          </a:p>
        </p:txBody>
      </p:sp>
    </p:spTree>
    <p:extLst>
      <p:ext uri="{BB962C8B-B14F-4D97-AF65-F5344CB8AC3E}">
        <p14:creationId xmlns:p14="http://schemas.microsoft.com/office/powerpoint/2010/main" val="308144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Prosecutor Hypo #2</a:t>
            </a:r>
          </a:p>
        </p:txBody>
      </p:sp>
      <p:sp>
        <p:nvSpPr>
          <p:cNvPr id="3" name="Content Placeholder 2"/>
          <p:cNvSpPr>
            <a:spLocks noGrp="1"/>
          </p:cNvSpPr>
          <p:nvPr>
            <p:ph idx="1"/>
          </p:nvPr>
        </p:nvSpPr>
        <p:spPr>
          <a:xfrm>
            <a:off x="546100" y="1536701"/>
            <a:ext cx="8727902" cy="4504662"/>
          </a:xfrm>
        </p:spPr>
        <p:txBody>
          <a:bodyPr/>
          <a:lstStyle/>
          <a:p>
            <a:r>
              <a:rPr lang="en-US" dirty="0"/>
              <a:t>Prosecutor does not believe that there is probable cause to charge defendant with larceny, however, prosecutor does not want to deal with an angry phone call from Wal-Mart when they find out that the prosecutor dismissed the defendant’s case.  Prosecutor decides just to call it for trial and let a judge dismiss the case or find the defendant not guilty.  Can a prosecutor do this?</a:t>
            </a:r>
          </a:p>
          <a:p>
            <a:endParaRPr lang="en-US" dirty="0"/>
          </a:p>
          <a:p>
            <a:r>
              <a:rPr lang="en-US" dirty="0"/>
              <a:t>No. Rule 3.8: </a:t>
            </a:r>
          </a:p>
          <a:p>
            <a:pPr marL="0" indent="0">
              <a:buNone/>
            </a:pPr>
            <a:r>
              <a:rPr lang="en-US" dirty="0"/>
              <a:t>	The prosecutor in a criminal case shall:</a:t>
            </a:r>
          </a:p>
          <a:p>
            <a:pPr marL="0" indent="0">
              <a:buNone/>
            </a:pPr>
            <a:r>
              <a:rPr lang="en-US" dirty="0"/>
              <a:t>		(a) refrain from prosecuting a charge that the prosecutor knows is not supported by probable cause;</a:t>
            </a:r>
          </a:p>
        </p:txBody>
      </p:sp>
    </p:spTree>
    <p:extLst>
      <p:ext uri="{BB962C8B-B14F-4D97-AF65-F5344CB8AC3E}">
        <p14:creationId xmlns:p14="http://schemas.microsoft.com/office/powerpoint/2010/main" val="227758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Simulated Case File</a:t>
            </a:r>
          </a:p>
        </p:txBody>
      </p:sp>
      <p:sp>
        <p:nvSpPr>
          <p:cNvPr id="3" name="Content Placeholder 2"/>
          <p:cNvSpPr>
            <a:spLocks noGrp="1"/>
          </p:cNvSpPr>
          <p:nvPr>
            <p:ph idx="1"/>
          </p:nvPr>
        </p:nvSpPr>
        <p:spPr>
          <a:xfrm>
            <a:off x="677334" y="1747157"/>
            <a:ext cx="8809566" cy="4294205"/>
          </a:xfrm>
        </p:spPr>
        <p:txBody>
          <a:bodyPr/>
          <a:lstStyle/>
          <a:p>
            <a:pPr marL="0" indent="0">
              <a:buNone/>
            </a:pPr>
            <a:r>
              <a:rPr lang="en-US" b="1" u="sng" dirty="0"/>
              <a:t>State v. Summers</a:t>
            </a:r>
          </a:p>
          <a:p>
            <a:pPr marL="0" indent="0">
              <a:buNone/>
            </a:pPr>
            <a:endParaRPr lang="en-US" dirty="0"/>
          </a:p>
          <a:p>
            <a:r>
              <a:rPr lang="en-US" dirty="0"/>
              <a:t>Go to </a:t>
            </a:r>
            <a:r>
              <a:rPr lang="en-US" dirty="0">
                <a:hlinkClick r:id="rId2"/>
              </a:rPr>
              <a:t>https://www.aberleandwall.com/students</a:t>
            </a:r>
            <a:r>
              <a:rPr lang="en-US" dirty="0"/>
              <a:t>  and review Week 1 resources.  </a:t>
            </a:r>
          </a:p>
          <a:p>
            <a:endParaRPr lang="en-US" dirty="0"/>
          </a:p>
          <a:p>
            <a:r>
              <a:rPr lang="en-US" dirty="0"/>
              <a:t>Click on “Digital Case File.”</a:t>
            </a:r>
          </a:p>
          <a:p>
            <a:endParaRPr lang="en-US" dirty="0"/>
          </a:p>
          <a:p>
            <a:r>
              <a:rPr lang="en-US" dirty="0"/>
              <a:t>Review Order of Assignment, Arrest Warrant, and Conditions of Release Order</a:t>
            </a:r>
          </a:p>
          <a:p>
            <a:endParaRPr lang="en-US" dirty="0"/>
          </a:p>
          <a:p>
            <a:r>
              <a:rPr lang="en-US" dirty="0"/>
              <a:t>These will be the first documents you find in a copy of a new case when you are appointed as an attorney.</a:t>
            </a:r>
          </a:p>
        </p:txBody>
      </p:sp>
    </p:spTree>
    <p:extLst>
      <p:ext uri="{BB962C8B-B14F-4D97-AF65-F5344CB8AC3E}">
        <p14:creationId xmlns:p14="http://schemas.microsoft.com/office/powerpoint/2010/main" val="491801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272143" y="1458686"/>
            <a:ext cx="9001859" cy="2449286"/>
          </a:xfrm>
        </p:spPr>
        <p:txBody>
          <a:bodyPr>
            <a:normAutofit/>
          </a:bodyPr>
          <a:lstStyle/>
          <a:p>
            <a:pPr marL="0" indent="0">
              <a:buNone/>
            </a:pPr>
            <a:r>
              <a:rPr lang="en-US" sz="2000" dirty="0"/>
              <a:t>	The purpose of the criminal law lab is to give you an early opportunity to work with practicing attorneys and apply your academics to simulated criminal cases.  These simulated exercises will involve observing actual court proceedings, networking with judges, arguing motions and sentencing hearings, and drafting the exact documents that practicing attorneys use to request discovery, file motions, etc.</a:t>
            </a:r>
          </a:p>
          <a:p>
            <a:pPr marL="0" indent="0">
              <a:buNone/>
            </a:pPr>
            <a:r>
              <a:rPr lang="en-US" sz="2000" dirty="0"/>
              <a:t>    </a:t>
            </a:r>
          </a:p>
        </p:txBody>
      </p:sp>
    </p:spTree>
    <p:extLst>
      <p:ext uri="{BB962C8B-B14F-4D97-AF65-F5344CB8AC3E}">
        <p14:creationId xmlns:p14="http://schemas.microsoft.com/office/powerpoint/2010/main" val="54797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Goals of the Course</a:t>
            </a:r>
          </a:p>
        </p:txBody>
      </p:sp>
      <p:sp>
        <p:nvSpPr>
          <p:cNvPr id="3" name="Content Placeholder 2"/>
          <p:cNvSpPr>
            <a:spLocks noGrp="1"/>
          </p:cNvSpPr>
          <p:nvPr>
            <p:ph idx="1"/>
          </p:nvPr>
        </p:nvSpPr>
        <p:spPr>
          <a:xfrm>
            <a:off x="723900" y="1725387"/>
            <a:ext cx="8550102" cy="4315976"/>
          </a:xfrm>
        </p:spPr>
        <p:txBody>
          <a:bodyPr/>
          <a:lstStyle/>
          <a:p>
            <a:r>
              <a:rPr lang="en-US" sz="2000" dirty="0"/>
              <a:t>Helps gauge your interest in a career in criminal law</a:t>
            </a:r>
          </a:p>
          <a:p>
            <a:r>
              <a:rPr lang="en-US" sz="2000" dirty="0"/>
              <a:t>Provides you with real-life lawyering skills that can be immediately used to bolster your resume for an externship or job interview </a:t>
            </a:r>
          </a:p>
          <a:p>
            <a:r>
              <a:rPr lang="en-US" sz="2000" dirty="0"/>
              <a:t>Allows you to observe actual criminal court proceedings in the Guilford County Courthouse. </a:t>
            </a:r>
          </a:p>
          <a:p>
            <a:r>
              <a:rPr lang="en-US" sz="2000" dirty="0"/>
              <a:t>Offers networking opportunities with lawyers, judges, and other court personnel </a:t>
            </a:r>
          </a:p>
          <a:p>
            <a:pPr marL="0" indent="0">
              <a:buNone/>
            </a:pPr>
            <a:endParaRPr lang="en-US" sz="2000" dirty="0"/>
          </a:p>
          <a:p>
            <a:pPr marL="0" indent="0">
              <a:buNone/>
            </a:pPr>
            <a:r>
              <a:rPr lang="en-US" sz="2000" dirty="0"/>
              <a:t> </a:t>
            </a:r>
            <a:endParaRPr lang="en-US" dirty="0"/>
          </a:p>
        </p:txBody>
      </p:sp>
    </p:spTree>
    <p:extLst>
      <p:ext uri="{BB962C8B-B14F-4D97-AF65-F5344CB8AC3E}">
        <p14:creationId xmlns:p14="http://schemas.microsoft.com/office/powerpoint/2010/main" val="341466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Student-Centered Curriculum</a:t>
            </a:r>
          </a:p>
        </p:txBody>
      </p:sp>
      <p:sp>
        <p:nvSpPr>
          <p:cNvPr id="3" name="Content Placeholder 2"/>
          <p:cNvSpPr>
            <a:spLocks noGrp="1"/>
          </p:cNvSpPr>
          <p:nvPr>
            <p:ph idx="1"/>
          </p:nvPr>
        </p:nvSpPr>
        <p:spPr>
          <a:xfrm>
            <a:off x="391886" y="1611087"/>
            <a:ext cx="8882116" cy="4430276"/>
          </a:xfrm>
        </p:spPr>
        <p:txBody>
          <a:bodyPr>
            <a:normAutofit/>
          </a:bodyPr>
          <a:lstStyle/>
          <a:p>
            <a:pPr marL="0" indent="0">
              <a:buNone/>
            </a:pPr>
            <a:r>
              <a:rPr lang="en-US" dirty="0"/>
              <a:t>	Though the general structure of this class is set, you will get as personalized an experience as you want.  The more you contribute or ask about things you are learning in criminal law, the more relevant this class is going to be for you. We will provide you with networking opportunities, critical thinking skills, and litigation tips that will benefit you in any area of law that you want to practice in.  </a:t>
            </a:r>
          </a:p>
          <a:p>
            <a:pPr marL="0" indent="0">
              <a:buNone/>
            </a:pPr>
            <a:r>
              <a:rPr lang="en-US" dirty="0"/>
              <a:t>	You will have a full trimester with a practicing attorney.  Use this time to prepare for your future.  If you want to go over a particular type of crime in more detail or see how the North Carolina pattern jury instructions define the elements of a crime, just ask. If you want to see a specific type of document or court proceeding (bond motions, pleas, trials, first appearances, etc.) ask your professor and we can help you get that experience.  </a:t>
            </a:r>
          </a:p>
          <a:p>
            <a:pPr marL="0" indent="0">
              <a:buNone/>
            </a:pPr>
            <a:r>
              <a:rPr lang="en-US" dirty="0"/>
              <a:t>	Unfortunately, we understand that the hours of the course may not always be ideal, but that is the cost giving you the chance to work with attorneys who practice in the courtroom all day long. </a:t>
            </a:r>
          </a:p>
        </p:txBody>
      </p:sp>
    </p:spTree>
    <p:extLst>
      <p:ext uri="{BB962C8B-B14F-4D97-AF65-F5344CB8AC3E}">
        <p14:creationId xmlns:p14="http://schemas.microsoft.com/office/powerpoint/2010/main" val="316980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Overview</a:t>
            </a:r>
          </a:p>
        </p:txBody>
      </p:sp>
      <p:sp>
        <p:nvSpPr>
          <p:cNvPr id="3" name="Content Placeholder 2"/>
          <p:cNvSpPr>
            <a:spLocks noGrp="1"/>
          </p:cNvSpPr>
          <p:nvPr>
            <p:ph idx="1"/>
          </p:nvPr>
        </p:nvSpPr>
        <p:spPr>
          <a:xfrm>
            <a:off x="677334" y="1485901"/>
            <a:ext cx="8753302" cy="4784062"/>
          </a:xfrm>
        </p:spPr>
        <p:txBody>
          <a:bodyPr>
            <a:normAutofit fontScale="92500" lnSpcReduction="10000"/>
          </a:bodyPr>
          <a:lstStyle/>
          <a:p>
            <a:r>
              <a:rPr lang="en-US" dirty="0"/>
              <a:t>Week 1: Roles and Ethics of Prosecutors and Defense Attorneys, NC Criminal Court Overview</a:t>
            </a:r>
          </a:p>
          <a:p>
            <a:r>
              <a:rPr lang="en-US" dirty="0"/>
              <a:t>Week 2: Managing a Case Overview: Arrest to Disposition</a:t>
            </a:r>
          </a:p>
          <a:p>
            <a:r>
              <a:rPr lang="en-US" dirty="0"/>
              <a:t>Week 3: Pretrial </a:t>
            </a:r>
            <a:r>
              <a:rPr lang="en-US" dirty="0" err="1"/>
              <a:t>Incerceration</a:t>
            </a:r>
            <a:endParaRPr lang="en-US" dirty="0"/>
          </a:p>
          <a:p>
            <a:r>
              <a:rPr lang="en-US" dirty="0"/>
              <a:t>Week 4: Substantive Offenses</a:t>
            </a:r>
          </a:p>
          <a:p>
            <a:r>
              <a:rPr lang="en-US" dirty="0"/>
              <a:t>Week 5: Interviewing Witnesses, Requesting Discovery</a:t>
            </a:r>
          </a:p>
          <a:p>
            <a:r>
              <a:rPr lang="en-US" dirty="0"/>
              <a:t>Week 6: Understanding Sentencing Grid</a:t>
            </a:r>
          </a:p>
          <a:p>
            <a:r>
              <a:rPr lang="en-US" dirty="0"/>
              <a:t>Week 7: Plea Negotiations</a:t>
            </a:r>
          </a:p>
          <a:p>
            <a:r>
              <a:rPr lang="en-US" dirty="0"/>
              <a:t>Week 8: Sentencing Phase Strategies</a:t>
            </a:r>
          </a:p>
          <a:p>
            <a:r>
              <a:rPr lang="en-US" dirty="0"/>
              <a:t>Week 9: Starting a Career in Criminal Law</a:t>
            </a:r>
          </a:p>
          <a:p>
            <a:pPr marL="0" indent="0">
              <a:buNone/>
            </a:pPr>
            <a:endParaRPr lang="en-US" dirty="0"/>
          </a:p>
          <a:p>
            <a:pPr marL="0" indent="0">
              <a:buNone/>
            </a:pPr>
            <a:r>
              <a:rPr lang="en-US" dirty="0"/>
              <a:t>	One of your classes, which will be scheduled by your professor, will be site visit to the Guilford County Courthouse.  As a result, your professor will cancel one night of instruction at some point during the trimester.  </a:t>
            </a:r>
          </a:p>
        </p:txBody>
      </p:sp>
    </p:spTree>
    <p:extLst>
      <p:ext uri="{BB962C8B-B14F-4D97-AF65-F5344CB8AC3E}">
        <p14:creationId xmlns:p14="http://schemas.microsoft.com/office/powerpoint/2010/main" val="85058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FA259-0D07-4E9A-B1E8-A0B5EE9D0BFC}"/>
              </a:ext>
            </a:extLst>
          </p:cNvPr>
          <p:cNvSpPr>
            <a:spLocks noGrp="1"/>
          </p:cNvSpPr>
          <p:nvPr>
            <p:ph type="title"/>
          </p:nvPr>
        </p:nvSpPr>
        <p:spPr/>
        <p:txBody>
          <a:bodyPr/>
          <a:lstStyle/>
          <a:p>
            <a:r>
              <a:rPr lang="en-US" dirty="0"/>
              <a:t>Course Assignments</a:t>
            </a:r>
          </a:p>
        </p:txBody>
      </p:sp>
      <p:sp>
        <p:nvSpPr>
          <p:cNvPr id="3" name="Content Placeholder 2">
            <a:extLst>
              <a:ext uri="{FF2B5EF4-FFF2-40B4-BE49-F238E27FC236}">
                <a16:creationId xmlns:a16="http://schemas.microsoft.com/office/drawing/2014/main" id="{BA80DE85-1A65-4435-9FEE-DBA98A5FB84C}"/>
              </a:ext>
            </a:extLst>
          </p:cNvPr>
          <p:cNvSpPr>
            <a:spLocks noGrp="1"/>
          </p:cNvSpPr>
          <p:nvPr>
            <p:ph idx="1"/>
          </p:nvPr>
        </p:nvSpPr>
        <p:spPr/>
        <p:txBody>
          <a:bodyPr/>
          <a:lstStyle/>
          <a:p>
            <a:r>
              <a:rPr lang="en-US" dirty="0"/>
              <a:t>This class will consist of almost entirely in-class lab exercises and discussions.</a:t>
            </a:r>
          </a:p>
          <a:p>
            <a:pPr marL="0" indent="0">
              <a:buNone/>
            </a:pPr>
            <a:endParaRPr lang="en-US" dirty="0"/>
          </a:p>
          <a:p>
            <a:r>
              <a:rPr lang="en-US" dirty="0"/>
              <a:t>There will be two writing assignments:</a:t>
            </a:r>
          </a:p>
          <a:p>
            <a:pPr lvl="1"/>
            <a:r>
              <a:rPr lang="en-US" dirty="0"/>
              <a:t>A Bar Exam-style essay towards the end of the trimester</a:t>
            </a:r>
          </a:p>
          <a:p>
            <a:pPr lvl="1"/>
            <a:r>
              <a:rPr lang="en-US" dirty="0"/>
              <a:t>An essay detailing your opportunity to observe court</a:t>
            </a:r>
          </a:p>
          <a:p>
            <a:pPr marL="0" indent="0">
              <a:buNone/>
            </a:pPr>
            <a:endParaRPr lang="en-US" dirty="0"/>
          </a:p>
          <a:p>
            <a:r>
              <a:rPr lang="en-US" dirty="0"/>
              <a:t>All readings, materials, and your digital case file will be available at www.aberleandwall.com/students </a:t>
            </a:r>
          </a:p>
        </p:txBody>
      </p:sp>
    </p:spTree>
    <p:extLst>
      <p:ext uri="{BB962C8B-B14F-4D97-AF65-F5344CB8AC3E}">
        <p14:creationId xmlns:p14="http://schemas.microsoft.com/office/powerpoint/2010/main" val="84881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Justice in North Carolina</a:t>
            </a:r>
          </a:p>
        </p:txBody>
      </p:sp>
      <p:sp>
        <p:nvSpPr>
          <p:cNvPr id="3" name="Content Placeholder 2"/>
          <p:cNvSpPr>
            <a:spLocks noGrp="1"/>
          </p:cNvSpPr>
          <p:nvPr>
            <p:ph idx="1"/>
          </p:nvPr>
        </p:nvSpPr>
        <p:spPr>
          <a:xfrm>
            <a:off x="457200" y="1435101"/>
            <a:ext cx="8816802" cy="4606262"/>
          </a:xfrm>
        </p:spPr>
        <p:txBody>
          <a:bodyPr/>
          <a:lstStyle/>
          <a:p>
            <a:r>
              <a:rPr lang="en-US" dirty="0"/>
              <a:t>State Court v. Federal Court: What is the Difference?</a:t>
            </a:r>
          </a:p>
          <a:p>
            <a:pPr lvl="1"/>
            <a:r>
              <a:rPr lang="en-US" dirty="0"/>
              <a:t>State Crimes vs. Federal Crimes</a:t>
            </a:r>
          </a:p>
          <a:p>
            <a:pPr lvl="1"/>
            <a:r>
              <a:rPr lang="en-US" dirty="0"/>
              <a:t>Prosecutors vs. U.S. Attorneys</a:t>
            </a:r>
          </a:p>
          <a:p>
            <a:pPr lvl="1"/>
            <a:r>
              <a:rPr lang="en-US" dirty="0"/>
              <a:t>What is Dual Sovereignty?</a:t>
            </a:r>
          </a:p>
          <a:p>
            <a:pPr lvl="1"/>
            <a:r>
              <a:rPr lang="en-US" dirty="0"/>
              <a:t>Bonus: What is Double Jeopardy and how is it affected by Dual Sovereignty?</a:t>
            </a:r>
          </a:p>
          <a:p>
            <a:r>
              <a:rPr lang="en-US" dirty="0"/>
              <a:t>This class will only be focused on North Carolina state courts.</a:t>
            </a:r>
          </a:p>
          <a:p>
            <a:r>
              <a:rPr lang="en-US" dirty="0"/>
              <a:t>How are crimes classified in North Carolina?</a:t>
            </a:r>
          </a:p>
          <a:p>
            <a:pPr lvl="1"/>
            <a:r>
              <a:rPr lang="en-US" dirty="0"/>
              <a:t>Misdemeanors </a:t>
            </a:r>
          </a:p>
          <a:p>
            <a:pPr lvl="1"/>
            <a:r>
              <a:rPr lang="en-US" dirty="0"/>
              <a:t>Felonies</a:t>
            </a:r>
          </a:p>
          <a:p>
            <a:pPr lvl="1"/>
            <a:r>
              <a:rPr lang="en-US" dirty="0"/>
              <a:t>Traffic Infractions </a:t>
            </a:r>
          </a:p>
          <a:p>
            <a:pPr lvl="7"/>
            <a:endParaRPr lang="en-US" dirty="0"/>
          </a:p>
        </p:txBody>
      </p:sp>
    </p:spTree>
    <p:extLst>
      <p:ext uri="{BB962C8B-B14F-4D97-AF65-F5344CB8AC3E}">
        <p14:creationId xmlns:p14="http://schemas.microsoft.com/office/powerpoint/2010/main" val="177517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34" y="241301"/>
            <a:ext cx="8596668" cy="1320800"/>
          </a:xfrm>
        </p:spPr>
        <p:txBody>
          <a:bodyPr/>
          <a:lstStyle/>
          <a:p>
            <a:r>
              <a:rPr lang="en-US" dirty="0"/>
              <a:t>Criminal Justice in North Carolina</a:t>
            </a:r>
          </a:p>
        </p:txBody>
      </p:sp>
      <p:sp>
        <p:nvSpPr>
          <p:cNvPr id="3" name="Content Placeholder 2"/>
          <p:cNvSpPr>
            <a:spLocks noGrp="1"/>
          </p:cNvSpPr>
          <p:nvPr>
            <p:ph idx="1"/>
          </p:nvPr>
        </p:nvSpPr>
        <p:spPr>
          <a:xfrm>
            <a:off x="103716" y="914402"/>
            <a:ext cx="9560983" cy="5702298"/>
          </a:xfrm>
        </p:spPr>
        <p:txBody>
          <a:bodyPr>
            <a:normAutofit/>
          </a:bodyPr>
          <a:lstStyle/>
          <a:p>
            <a:r>
              <a:rPr lang="en-US" dirty="0"/>
              <a:t>What are two types of trial court in North Carolina?</a:t>
            </a:r>
          </a:p>
          <a:p>
            <a:pPr lvl="1"/>
            <a:r>
              <a:rPr lang="en-US" dirty="0"/>
              <a:t>District and Superior </a:t>
            </a:r>
          </a:p>
          <a:p>
            <a:r>
              <a:rPr lang="en-US" dirty="0"/>
              <a:t>What are some of the features of District Court?</a:t>
            </a:r>
          </a:p>
          <a:p>
            <a:pPr lvl="1"/>
            <a:r>
              <a:rPr lang="en-US" dirty="0"/>
              <a:t>Misdemeanors</a:t>
            </a:r>
          </a:p>
          <a:p>
            <a:pPr lvl="1"/>
            <a:r>
              <a:rPr lang="en-US" dirty="0"/>
              <a:t>Felonies may originate here, but are indicted into Superior Court </a:t>
            </a:r>
          </a:p>
          <a:p>
            <a:pPr lvl="1"/>
            <a:r>
              <a:rPr lang="en-US" dirty="0"/>
              <a:t>Bench Trials</a:t>
            </a:r>
          </a:p>
          <a:p>
            <a:pPr lvl="1"/>
            <a:r>
              <a:rPr lang="en-US" dirty="0"/>
              <a:t>Right to Appeal De Novo to Superior Court </a:t>
            </a:r>
          </a:p>
          <a:p>
            <a:pPr lvl="1"/>
            <a:r>
              <a:rPr lang="en-US" dirty="0"/>
              <a:t>Juvenile (Technically Civil Court)</a:t>
            </a:r>
          </a:p>
          <a:p>
            <a:pPr lvl="1"/>
            <a:r>
              <a:rPr lang="en-US" dirty="0"/>
              <a:t>Specialty Courts: Drug, Mental Health, Etc.</a:t>
            </a:r>
          </a:p>
          <a:p>
            <a:r>
              <a:rPr lang="en-US" dirty="0"/>
              <a:t>What are some of the features of Superior Court?</a:t>
            </a:r>
          </a:p>
          <a:p>
            <a:pPr lvl="1"/>
            <a:r>
              <a:rPr lang="en-US" dirty="0"/>
              <a:t>Felonies and related Misdemeanors </a:t>
            </a:r>
          </a:p>
          <a:p>
            <a:pPr lvl="1"/>
            <a:r>
              <a:rPr lang="en-US" dirty="0"/>
              <a:t>Misdemeanor Appeals</a:t>
            </a:r>
          </a:p>
          <a:p>
            <a:pPr lvl="1"/>
            <a:r>
              <a:rPr lang="en-US" dirty="0"/>
              <a:t>Jury Trials</a:t>
            </a:r>
          </a:p>
          <a:p>
            <a:pPr lvl="1"/>
            <a:r>
              <a:rPr lang="en-US" dirty="0"/>
              <a:t>Court of Record</a:t>
            </a:r>
          </a:p>
          <a:p>
            <a:pPr lvl="1"/>
            <a:r>
              <a:rPr lang="en-US" dirty="0"/>
              <a:t>Right to Appeal is to North Carolina Court of Appeals</a:t>
            </a:r>
          </a:p>
        </p:txBody>
      </p:sp>
    </p:spTree>
    <p:extLst>
      <p:ext uri="{BB962C8B-B14F-4D97-AF65-F5344CB8AC3E}">
        <p14:creationId xmlns:p14="http://schemas.microsoft.com/office/powerpoint/2010/main" val="193578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4110</TotalTime>
  <Words>2390</Words>
  <Application>Microsoft Office PowerPoint</Application>
  <PresentationFormat>Widescreen</PresentationFormat>
  <Paragraphs>146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Britannic Bold</vt:lpstr>
      <vt:lpstr>Calibri</vt:lpstr>
      <vt:lpstr>Trebuchet MS</vt:lpstr>
      <vt:lpstr>Wingdings 3</vt:lpstr>
      <vt:lpstr>Facet</vt:lpstr>
      <vt:lpstr>Criminal Law Lab Winter 2022</vt:lpstr>
      <vt:lpstr>PowerPoint Presentation</vt:lpstr>
      <vt:lpstr>Purpose</vt:lpstr>
      <vt:lpstr>Secondary Goals of the Course</vt:lpstr>
      <vt:lpstr>Student-Centered Curriculum</vt:lpstr>
      <vt:lpstr>Course Overview</vt:lpstr>
      <vt:lpstr>Course Assignments</vt:lpstr>
      <vt:lpstr>Criminal Justice in North Carolina</vt:lpstr>
      <vt:lpstr>Criminal Justice in North Carolina</vt:lpstr>
      <vt:lpstr>Possible Misdemeanor Case Disposition</vt:lpstr>
      <vt:lpstr>Possible Felony Case Disposition</vt:lpstr>
      <vt:lpstr>Criminal Lawyer Ethics</vt:lpstr>
      <vt:lpstr>Roles of a Defense Attorney:             Rule 1.3 Diligence</vt:lpstr>
      <vt:lpstr>Zeal Hypo #1</vt:lpstr>
      <vt:lpstr>Zeal Hypo #2</vt:lpstr>
      <vt:lpstr>Roles of a Defense Attorney: Rule 3.3 Candor to the Tribunal</vt:lpstr>
      <vt:lpstr>Candor Hypo #1</vt:lpstr>
      <vt:lpstr>Candor Hypo #2</vt:lpstr>
      <vt:lpstr>Candor Hypo #3</vt:lpstr>
      <vt:lpstr>Roles of a Prosecutor</vt:lpstr>
      <vt:lpstr>Prosecutor Hypo #1</vt:lpstr>
      <vt:lpstr>Prosecutor Hypo #2</vt:lpstr>
      <vt:lpstr>Simulated Case File</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 Lab Winter 2018</dc:title>
  <dc:creator>Aberle, Albert B.</dc:creator>
  <cp:lastModifiedBy>Brennan Aberle</cp:lastModifiedBy>
  <cp:revision>33</cp:revision>
  <cp:lastPrinted>2019-01-03T21:46:38Z</cp:lastPrinted>
  <dcterms:created xsi:type="dcterms:W3CDTF">2018-01-04T18:25:44Z</dcterms:created>
  <dcterms:modified xsi:type="dcterms:W3CDTF">2022-01-02T20:08:39Z</dcterms:modified>
</cp:coreProperties>
</file>