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70" r:id="rId5"/>
    <p:sldId id="262" r:id="rId6"/>
    <p:sldId id="259" r:id="rId7"/>
    <p:sldId id="263" r:id="rId8"/>
    <p:sldId id="264" r:id="rId9"/>
    <p:sldId id="265" r:id="rId10"/>
    <p:sldId id="266" r:id="rId11"/>
    <p:sldId id="268" r:id="rId12"/>
    <p:sldId id="269" r:id="rId13"/>
    <p:sldId id="26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69"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853311-28F0-452A-AB13-E5E5F2001C0B}"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1256292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853311-28F0-452A-AB13-E5E5F2001C0B}"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3180780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853311-28F0-452A-AB13-E5E5F2001C0B}"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5F6F5-EF25-4FDC-A710-FE426D9F46E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619887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853311-28F0-452A-AB13-E5E5F2001C0B}"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452055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853311-28F0-452A-AB13-E5E5F2001C0B}"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5F6F5-EF25-4FDC-A710-FE426D9F46E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71366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853311-28F0-452A-AB13-E5E5F2001C0B}"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19401576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853311-28F0-452A-AB13-E5E5F2001C0B}"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3534384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853311-28F0-452A-AB13-E5E5F2001C0B}"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1640716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853311-28F0-452A-AB13-E5E5F2001C0B}"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3082198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853311-28F0-452A-AB13-E5E5F2001C0B}" type="datetimeFigureOut">
              <a:rPr lang="en-US" smtClean="0"/>
              <a:t>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1666418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853311-28F0-452A-AB13-E5E5F2001C0B}" type="datetimeFigureOut">
              <a:rPr lang="en-US" smtClean="0"/>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601896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853311-28F0-452A-AB13-E5E5F2001C0B}" type="datetimeFigureOut">
              <a:rPr lang="en-US" smtClean="0"/>
              <a:t>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1654994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853311-28F0-452A-AB13-E5E5F2001C0B}" type="datetimeFigureOut">
              <a:rPr lang="en-US" smtClean="0"/>
              <a:t>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3375922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853311-28F0-452A-AB13-E5E5F2001C0B}" type="datetimeFigureOut">
              <a:rPr lang="en-US" smtClean="0"/>
              <a:t>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3165486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853311-28F0-452A-AB13-E5E5F2001C0B}" type="datetimeFigureOut">
              <a:rPr lang="en-US" smtClean="0"/>
              <a:t>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95F6F5-EF25-4FDC-A710-FE426D9F46E8}" type="slidenum">
              <a:rPr lang="en-US" smtClean="0"/>
              <a:t>‹#›</a:t>
            </a:fld>
            <a:endParaRPr lang="en-US"/>
          </a:p>
        </p:txBody>
      </p:sp>
    </p:spTree>
    <p:extLst>
      <p:ext uri="{BB962C8B-B14F-4D97-AF65-F5344CB8AC3E}">
        <p14:creationId xmlns:p14="http://schemas.microsoft.com/office/powerpoint/2010/main" val="125399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95F6F5-EF25-4FDC-A710-FE426D9F46E8}" type="slidenum">
              <a:rPr lang="en-US" smtClean="0"/>
              <a:t>‹#›</a:t>
            </a:fld>
            <a:endParaRPr lang="en-US"/>
          </a:p>
        </p:txBody>
      </p:sp>
      <p:sp>
        <p:nvSpPr>
          <p:cNvPr id="5" name="Date Placeholder 4"/>
          <p:cNvSpPr>
            <a:spLocks noGrp="1"/>
          </p:cNvSpPr>
          <p:nvPr>
            <p:ph type="dt" sz="half" idx="10"/>
          </p:nvPr>
        </p:nvSpPr>
        <p:spPr/>
        <p:txBody>
          <a:bodyPr/>
          <a:lstStyle/>
          <a:p>
            <a:fld id="{5B853311-28F0-452A-AB13-E5E5F2001C0B}" type="datetimeFigureOut">
              <a:rPr lang="en-US" smtClean="0"/>
              <a:t>2/28/2021</a:t>
            </a:fld>
            <a:endParaRPr lang="en-US"/>
          </a:p>
        </p:txBody>
      </p:sp>
    </p:spTree>
    <p:extLst>
      <p:ext uri="{BB962C8B-B14F-4D97-AF65-F5344CB8AC3E}">
        <p14:creationId xmlns:p14="http://schemas.microsoft.com/office/powerpoint/2010/main" val="4154384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853311-28F0-452A-AB13-E5E5F2001C0B}" type="datetimeFigureOut">
              <a:rPr lang="en-US" smtClean="0"/>
              <a:t>2/28/2021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E95F6F5-EF25-4FDC-A710-FE426D9F46E8}" type="slidenum">
              <a:rPr lang="en-US" smtClean="0"/>
              <a:t>‹#›</a:t>
            </a:fld>
            <a:endParaRPr lang="en-US"/>
          </a:p>
        </p:txBody>
      </p:sp>
    </p:spTree>
    <p:extLst>
      <p:ext uri="{BB962C8B-B14F-4D97-AF65-F5344CB8AC3E}">
        <p14:creationId xmlns:p14="http://schemas.microsoft.com/office/powerpoint/2010/main" val="149765426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4000" y="1109663"/>
            <a:ext cx="9740900" cy="1785937"/>
          </a:xfrm>
        </p:spPr>
        <p:txBody>
          <a:bodyPr/>
          <a:lstStyle/>
          <a:p>
            <a:pPr algn="ctr"/>
            <a:r>
              <a:rPr lang="en-US" dirty="0">
                <a:solidFill>
                  <a:schemeClr val="accent2">
                    <a:lumMod val="50000"/>
                  </a:schemeClr>
                </a:solidFill>
              </a:rPr>
              <a:t>Sentencing</a:t>
            </a:r>
          </a:p>
        </p:txBody>
      </p:sp>
      <p:sp>
        <p:nvSpPr>
          <p:cNvPr id="3" name="Subtitle 2"/>
          <p:cNvSpPr>
            <a:spLocks noGrp="1"/>
          </p:cNvSpPr>
          <p:nvPr>
            <p:ph type="subTitle" idx="1"/>
          </p:nvPr>
        </p:nvSpPr>
        <p:spPr/>
        <p:txBody>
          <a:bodyPr>
            <a:normAutofit/>
          </a:bodyPr>
          <a:lstStyle/>
          <a:p>
            <a:endParaRPr lang="en-US" sz="3200" dirty="0">
              <a:solidFill>
                <a:schemeClr val="tx1">
                  <a:lumMod val="85000"/>
                  <a:lumOff val="15000"/>
                </a:schemeClr>
              </a:solidFill>
            </a:endParaRPr>
          </a:p>
        </p:txBody>
      </p:sp>
    </p:spTree>
    <p:extLst>
      <p:ext uri="{BB962C8B-B14F-4D97-AF65-F5344CB8AC3E}">
        <p14:creationId xmlns:p14="http://schemas.microsoft.com/office/powerpoint/2010/main" val="1322777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1B633-7B6B-43CE-BC60-665F9BEC379B}"/>
              </a:ext>
            </a:extLst>
          </p:cNvPr>
          <p:cNvSpPr>
            <a:spLocks noGrp="1"/>
          </p:cNvSpPr>
          <p:nvPr>
            <p:ph type="title"/>
          </p:nvPr>
        </p:nvSpPr>
        <p:spPr>
          <a:xfrm>
            <a:off x="677334" y="609600"/>
            <a:ext cx="8596668" cy="691662"/>
          </a:xfrm>
        </p:spPr>
        <p:txBody>
          <a:bodyPr/>
          <a:lstStyle/>
          <a:p>
            <a:r>
              <a:rPr lang="en-US" dirty="0"/>
              <a:t>Statutory Aggravating Factors</a:t>
            </a:r>
          </a:p>
        </p:txBody>
      </p:sp>
      <p:sp>
        <p:nvSpPr>
          <p:cNvPr id="3" name="Content Placeholder 2">
            <a:extLst>
              <a:ext uri="{FF2B5EF4-FFF2-40B4-BE49-F238E27FC236}">
                <a16:creationId xmlns:a16="http://schemas.microsoft.com/office/drawing/2014/main" id="{D1242A33-63E7-47A8-917D-D38B84C728EC}"/>
              </a:ext>
            </a:extLst>
          </p:cNvPr>
          <p:cNvSpPr>
            <a:spLocks noGrp="1"/>
          </p:cNvSpPr>
          <p:nvPr>
            <p:ph idx="1"/>
          </p:nvPr>
        </p:nvSpPr>
        <p:spPr>
          <a:xfrm>
            <a:off x="677334" y="1301263"/>
            <a:ext cx="8596668" cy="4740100"/>
          </a:xfrm>
        </p:spPr>
        <p:txBody>
          <a:bodyPr>
            <a:normAutofit fontScale="70000" lnSpcReduction="20000"/>
          </a:bodyPr>
          <a:lstStyle/>
          <a:p>
            <a:r>
              <a:rPr lang="en-US" dirty="0"/>
              <a:t>(15)      The defendant took advantage of a position of trust or confidence, including a domestic relationship, to commit the offense.</a:t>
            </a:r>
          </a:p>
          <a:p>
            <a:r>
              <a:rPr lang="en-US" dirty="0"/>
              <a:t>(16)      The offense involved the sale or delivery of a controlled substance to a minor.</a:t>
            </a:r>
          </a:p>
          <a:p>
            <a:r>
              <a:rPr lang="en-US" dirty="0"/>
              <a:t>(16a)    The offense is the manufacture of methamphetamine and was committed where a person under the age of 18 lives, was present, or was otherwise endangered by exposure to the drug, its ingredients, its by-products, or its waste.</a:t>
            </a:r>
          </a:p>
          <a:p>
            <a:r>
              <a:rPr lang="en-US" dirty="0"/>
              <a:t>(16b)    The offense is the manufacture of methamphetamine and was committed in a dwelling that is one of four or more contiguous dwellings.</a:t>
            </a:r>
          </a:p>
          <a:p>
            <a:r>
              <a:rPr lang="en-US" dirty="0"/>
              <a:t>(17)      The offense for which the defendant stands convicted was committed against a victim because of the victim's race, color, religion, nationality, or country of origin.</a:t>
            </a:r>
          </a:p>
          <a:p>
            <a:r>
              <a:rPr lang="en-US" dirty="0"/>
              <a:t>(18)      The defendant does not support the defendant's family.</a:t>
            </a:r>
          </a:p>
          <a:p>
            <a:r>
              <a:rPr lang="en-US" dirty="0"/>
              <a:t>(18a)    The defendant has previously been adjudicated delinquent for an offense that would be a Class A, B1, B2, C, D, or E felony if committed by an adult.</a:t>
            </a:r>
          </a:p>
          <a:p>
            <a:r>
              <a:rPr lang="en-US" dirty="0"/>
              <a:t>(19)      The serious injury inflicted upon the victim is permanent and debilitating.</a:t>
            </a:r>
          </a:p>
          <a:p>
            <a:r>
              <a:rPr lang="en-US" dirty="0"/>
              <a:t>(19a)    The offense is a violation of G.S. 14-43.11 (human trafficking), G.S. 14-43.12 (involuntary servitude), or G.S. 14-43.13 (sexual servitude) and involved multiple victims.</a:t>
            </a:r>
          </a:p>
          <a:p>
            <a:r>
              <a:rPr lang="en-US" dirty="0"/>
              <a:t>(19b)    The offense is a violation of G.S. 14-43.11 (human trafficking), G.S. 14-43.12 (involuntary servitude), or G.S. 14-43.13 (sexual servitude), and the victim suffered serious injury as a result of the offense.</a:t>
            </a:r>
          </a:p>
          <a:p>
            <a:r>
              <a:rPr lang="en-US" dirty="0"/>
              <a:t>(20)      Any other aggravating factor reasonably related to the purposes of sentencing.</a:t>
            </a:r>
          </a:p>
        </p:txBody>
      </p:sp>
    </p:spTree>
    <p:extLst>
      <p:ext uri="{BB962C8B-B14F-4D97-AF65-F5344CB8AC3E}">
        <p14:creationId xmlns:p14="http://schemas.microsoft.com/office/powerpoint/2010/main" val="3487217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2E915-61F3-4EE4-ACA4-48591E31705D}"/>
              </a:ext>
            </a:extLst>
          </p:cNvPr>
          <p:cNvSpPr>
            <a:spLocks noGrp="1"/>
          </p:cNvSpPr>
          <p:nvPr>
            <p:ph type="title"/>
          </p:nvPr>
        </p:nvSpPr>
        <p:spPr/>
        <p:txBody>
          <a:bodyPr/>
          <a:lstStyle/>
          <a:p>
            <a:r>
              <a:rPr lang="en-US" dirty="0"/>
              <a:t>Extraordinary Mitigation</a:t>
            </a:r>
          </a:p>
        </p:txBody>
      </p:sp>
      <p:sp>
        <p:nvSpPr>
          <p:cNvPr id="3" name="Content Placeholder 2">
            <a:extLst>
              <a:ext uri="{FF2B5EF4-FFF2-40B4-BE49-F238E27FC236}">
                <a16:creationId xmlns:a16="http://schemas.microsoft.com/office/drawing/2014/main" id="{E68ECD37-1EF9-4517-A93D-2EB74354B829}"/>
              </a:ext>
            </a:extLst>
          </p:cNvPr>
          <p:cNvSpPr>
            <a:spLocks noGrp="1"/>
          </p:cNvSpPr>
          <p:nvPr>
            <p:ph idx="1"/>
          </p:nvPr>
        </p:nvSpPr>
        <p:spPr/>
        <p:txBody>
          <a:bodyPr/>
          <a:lstStyle/>
          <a:p>
            <a:r>
              <a:rPr lang="en-US" dirty="0"/>
              <a:t>For class B2, C, and D felonies when Defendant has fewer than 4 prior record points</a:t>
            </a:r>
          </a:p>
          <a:p>
            <a:r>
              <a:rPr lang="en-US" dirty="0"/>
              <a:t>Defendant may be sentenced to Intermediate probation</a:t>
            </a:r>
          </a:p>
          <a:p>
            <a:endParaRPr lang="en-US" dirty="0"/>
          </a:p>
          <a:p>
            <a:r>
              <a:rPr lang="en-US" dirty="0"/>
              <a:t>Does not apply in drug trafficking or drug trafficking conspiracy cases</a:t>
            </a:r>
          </a:p>
        </p:txBody>
      </p:sp>
    </p:spTree>
    <p:extLst>
      <p:ext uri="{BB962C8B-B14F-4D97-AF65-F5344CB8AC3E}">
        <p14:creationId xmlns:p14="http://schemas.microsoft.com/office/powerpoint/2010/main" val="4226912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2E915-61F3-4EE4-ACA4-48591E31705D}"/>
              </a:ext>
            </a:extLst>
          </p:cNvPr>
          <p:cNvSpPr>
            <a:spLocks noGrp="1"/>
          </p:cNvSpPr>
          <p:nvPr>
            <p:ph type="title"/>
          </p:nvPr>
        </p:nvSpPr>
        <p:spPr/>
        <p:txBody>
          <a:bodyPr/>
          <a:lstStyle/>
          <a:p>
            <a:r>
              <a:rPr lang="en-US" dirty="0"/>
              <a:t>Advanced Supervised Release</a:t>
            </a:r>
          </a:p>
        </p:txBody>
      </p:sp>
      <p:sp>
        <p:nvSpPr>
          <p:cNvPr id="3" name="Content Placeholder 2">
            <a:extLst>
              <a:ext uri="{FF2B5EF4-FFF2-40B4-BE49-F238E27FC236}">
                <a16:creationId xmlns:a16="http://schemas.microsoft.com/office/drawing/2014/main" id="{E68ECD37-1EF9-4517-A93D-2EB74354B829}"/>
              </a:ext>
            </a:extLst>
          </p:cNvPr>
          <p:cNvSpPr>
            <a:spLocks noGrp="1"/>
          </p:cNvSpPr>
          <p:nvPr>
            <p:ph idx="1"/>
          </p:nvPr>
        </p:nvSpPr>
        <p:spPr>
          <a:xfrm>
            <a:off x="677334" y="1441939"/>
            <a:ext cx="8596668" cy="4599424"/>
          </a:xfrm>
        </p:spPr>
        <p:txBody>
          <a:bodyPr>
            <a:normAutofit/>
          </a:bodyPr>
          <a:lstStyle/>
          <a:p>
            <a:r>
              <a:rPr lang="en-US" dirty="0"/>
              <a:t>For Defendant who receives an active sentence in one of these grid cells:</a:t>
            </a:r>
          </a:p>
          <a:p>
            <a:pPr lvl="1"/>
            <a:r>
              <a:rPr lang="en-US" dirty="0"/>
              <a:t>Class D, Prior Record Levels I-III</a:t>
            </a:r>
          </a:p>
          <a:p>
            <a:pPr lvl="1"/>
            <a:r>
              <a:rPr lang="en-US" dirty="0"/>
              <a:t>Class E, Prior Record Levels I-IV</a:t>
            </a:r>
          </a:p>
          <a:p>
            <a:pPr lvl="1"/>
            <a:r>
              <a:rPr lang="en-US" dirty="0"/>
              <a:t>Class F, Prior Record Levels I-V</a:t>
            </a:r>
          </a:p>
          <a:p>
            <a:pPr lvl="1"/>
            <a:r>
              <a:rPr lang="en-US" dirty="0"/>
              <a:t>All Class G and H felonies</a:t>
            </a:r>
          </a:p>
          <a:p>
            <a:r>
              <a:rPr lang="en-US" dirty="0"/>
              <a:t>Defendant who completes requirements of ASR program can work down to a lower minimum sentence</a:t>
            </a:r>
          </a:p>
          <a:p>
            <a:pPr lvl="1"/>
            <a:r>
              <a:rPr lang="en-US" dirty="0"/>
              <a:t>If sentenced in presumptive or aggravated range: lowest permissible minimum sentence in defendant’s grid cell</a:t>
            </a:r>
          </a:p>
          <a:p>
            <a:pPr lvl="1"/>
            <a:r>
              <a:rPr lang="en-US" dirty="0"/>
              <a:t>If sentenced in mitigated range: 80% of imposed minimum sentence</a:t>
            </a:r>
          </a:p>
          <a:p>
            <a:r>
              <a:rPr lang="en-US" dirty="0"/>
              <a:t>Does not apply if the prosecutor objects</a:t>
            </a:r>
          </a:p>
        </p:txBody>
      </p:sp>
    </p:spTree>
    <p:extLst>
      <p:ext uri="{BB962C8B-B14F-4D97-AF65-F5344CB8AC3E}">
        <p14:creationId xmlns:p14="http://schemas.microsoft.com/office/powerpoint/2010/main" val="3598815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2DE66-00B0-4C52-80D0-633652FA8D3E}"/>
              </a:ext>
            </a:extLst>
          </p:cNvPr>
          <p:cNvSpPr>
            <a:spLocks noGrp="1"/>
          </p:cNvSpPr>
          <p:nvPr>
            <p:ph type="title"/>
          </p:nvPr>
        </p:nvSpPr>
        <p:spPr>
          <a:xfrm>
            <a:off x="677333" y="609600"/>
            <a:ext cx="8940195" cy="1627414"/>
          </a:xfrm>
        </p:spPr>
        <p:txBody>
          <a:bodyPr>
            <a:normAutofit fontScale="90000"/>
          </a:bodyPr>
          <a:lstStyle/>
          <a:p>
            <a:r>
              <a:rPr lang="en-US" b="1" dirty="0"/>
              <a:t>Sentencing Exercise </a:t>
            </a:r>
            <a:br>
              <a:rPr lang="en-US" dirty="0"/>
            </a:br>
            <a:r>
              <a:rPr lang="en-US" dirty="0"/>
              <a:t> An Open Plea to Felony Death by Motor Vehicle</a:t>
            </a:r>
          </a:p>
        </p:txBody>
      </p:sp>
      <p:sp>
        <p:nvSpPr>
          <p:cNvPr id="3" name="Content Placeholder 2">
            <a:extLst>
              <a:ext uri="{FF2B5EF4-FFF2-40B4-BE49-F238E27FC236}">
                <a16:creationId xmlns:a16="http://schemas.microsoft.com/office/drawing/2014/main" id="{6ADC3645-5EA2-4749-A832-BBD8483F9929}"/>
              </a:ext>
            </a:extLst>
          </p:cNvPr>
          <p:cNvSpPr>
            <a:spLocks noGrp="1"/>
          </p:cNvSpPr>
          <p:nvPr>
            <p:ph idx="1"/>
          </p:nvPr>
        </p:nvSpPr>
        <p:spPr>
          <a:xfrm>
            <a:off x="582386" y="1850571"/>
            <a:ext cx="8691616" cy="4190791"/>
          </a:xfrm>
        </p:spPr>
        <p:txBody>
          <a:bodyPr>
            <a:normAutofit lnSpcReduction="10000"/>
          </a:bodyPr>
          <a:lstStyle/>
          <a:p>
            <a:r>
              <a:rPr lang="en-US" dirty="0"/>
              <a:t>Split up into groups of three and assign roles of prosecutor, defense attorney and judge. </a:t>
            </a:r>
          </a:p>
          <a:p>
            <a:r>
              <a:rPr lang="en-US" dirty="0"/>
              <a:t>Read the instructions for </a:t>
            </a:r>
            <a:r>
              <a:rPr lang="en-US" b="1" dirty="0"/>
              <a:t>your role only</a:t>
            </a:r>
            <a:r>
              <a:rPr lang="en-US" dirty="0"/>
              <a:t>. When you are ready, the judge will commence the exercise.</a:t>
            </a:r>
          </a:p>
          <a:p>
            <a:r>
              <a:rPr lang="en-US" dirty="0"/>
              <a:t>Defendant is charged with a class D Felony and is a record level one for felony sentencing purposes. </a:t>
            </a:r>
          </a:p>
          <a:p>
            <a:r>
              <a:rPr lang="en-US" dirty="0"/>
              <a:t>Remember, even though Class D Felonies sentenced at Record Level 1 are active sentences only, Felony Death by Motor Vehicle is one of the only charges that allows for probation with or without a split sentence if the judges wish.</a:t>
            </a:r>
          </a:p>
          <a:p>
            <a:r>
              <a:rPr lang="en-US" dirty="0"/>
              <a:t>Because the defendant has stipulated to an aggravating factor, the judge can pick any sentencing range allowable for a class D record level 1, including probation.</a:t>
            </a:r>
          </a:p>
          <a:p>
            <a:r>
              <a:rPr lang="en-US" dirty="0"/>
              <a:t>Consult your mitigating factors and sentencing chart to argue for a particular sentence.   </a:t>
            </a:r>
          </a:p>
        </p:txBody>
      </p:sp>
    </p:spTree>
    <p:extLst>
      <p:ext uri="{BB962C8B-B14F-4D97-AF65-F5344CB8AC3E}">
        <p14:creationId xmlns:p14="http://schemas.microsoft.com/office/powerpoint/2010/main" val="1455812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DD5B-689F-4BB8-89E0-5452B99365AC}"/>
              </a:ext>
            </a:extLst>
          </p:cNvPr>
          <p:cNvSpPr>
            <a:spLocks noGrp="1"/>
          </p:cNvSpPr>
          <p:nvPr>
            <p:ph type="title"/>
          </p:nvPr>
        </p:nvSpPr>
        <p:spPr/>
        <p:txBody>
          <a:bodyPr/>
          <a:lstStyle/>
          <a:p>
            <a:r>
              <a:rPr lang="en-US" dirty="0"/>
              <a:t>What happens at sentencing?</a:t>
            </a:r>
          </a:p>
        </p:txBody>
      </p:sp>
      <p:sp>
        <p:nvSpPr>
          <p:cNvPr id="3" name="Content Placeholder 2">
            <a:extLst>
              <a:ext uri="{FF2B5EF4-FFF2-40B4-BE49-F238E27FC236}">
                <a16:creationId xmlns:a16="http://schemas.microsoft.com/office/drawing/2014/main" id="{9E78A1A0-5E2C-4FB1-B7CB-213F938DFE64}"/>
              </a:ext>
            </a:extLst>
          </p:cNvPr>
          <p:cNvSpPr>
            <a:spLocks noGrp="1"/>
          </p:cNvSpPr>
          <p:nvPr>
            <p:ph idx="1"/>
          </p:nvPr>
        </p:nvSpPr>
        <p:spPr/>
        <p:txBody>
          <a:bodyPr>
            <a:normAutofit/>
          </a:bodyPr>
          <a:lstStyle/>
          <a:p>
            <a:r>
              <a:rPr lang="en-US" dirty="0"/>
              <a:t>Defense attorney and prosecutor get the opportunity to be heard on sentencing. </a:t>
            </a:r>
          </a:p>
          <a:p>
            <a:r>
              <a:rPr lang="en-US" dirty="0"/>
              <a:t>Typically a judge sentences the defendant to a term of imprisonment that is either active or suspended, unless the punishment is simply a fine, as may be the case for misdemeanors and infractions. </a:t>
            </a:r>
          </a:p>
          <a:p>
            <a:r>
              <a:rPr lang="en-US" dirty="0"/>
              <a:t>If active, judge may make recommendations (e.g., work release, substance abuse or mental health treatment, vocational training, etc.)</a:t>
            </a:r>
          </a:p>
          <a:p>
            <a:r>
              <a:rPr lang="en-US" dirty="0"/>
              <a:t>If suspended, judge will set terms and conditions of probation</a:t>
            </a:r>
          </a:p>
        </p:txBody>
      </p:sp>
    </p:spTree>
    <p:extLst>
      <p:ext uri="{BB962C8B-B14F-4D97-AF65-F5344CB8AC3E}">
        <p14:creationId xmlns:p14="http://schemas.microsoft.com/office/powerpoint/2010/main" val="3825256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1B633-7B6B-43CE-BC60-665F9BEC379B}"/>
              </a:ext>
            </a:extLst>
          </p:cNvPr>
          <p:cNvSpPr>
            <a:spLocks noGrp="1"/>
          </p:cNvSpPr>
          <p:nvPr>
            <p:ph type="title"/>
          </p:nvPr>
        </p:nvSpPr>
        <p:spPr/>
        <p:txBody>
          <a:bodyPr/>
          <a:lstStyle/>
          <a:p>
            <a:r>
              <a:rPr lang="en-US" dirty="0"/>
              <a:t>What may be considered?</a:t>
            </a:r>
          </a:p>
        </p:txBody>
      </p:sp>
      <p:sp>
        <p:nvSpPr>
          <p:cNvPr id="3" name="Content Placeholder 2">
            <a:extLst>
              <a:ext uri="{FF2B5EF4-FFF2-40B4-BE49-F238E27FC236}">
                <a16:creationId xmlns:a16="http://schemas.microsoft.com/office/drawing/2014/main" id="{D1242A33-63E7-47A8-917D-D38B84C728EC}"/>
              </a:ext>
            </a:extLst>
          </p:cNvPr>
          <p:cNvSpPr>
            <a:spLocks noGrp="1"/>
          </p:cNvSpPr>
          <p:nvPr>
            <p:ph idx="1"/>
          </p:nvPr>
        </p:nvSpPr>
        <p:spPr/>
        <p:txBody>
          <a:bodyPr>
            <a:normAutofit/>
          </a:bodyPr>
          <a:lstStyle/>
          <a:p>
            <a:r>
              <a:rPr lang="en-US" dirty="0"/>
              <a:t>Facts of the case</a:t>
            </a:r>
          </a:p>
          <a:p>
            <a:r>
              <a:rPr lang="en-US" dirty="0"/>
              <a:t>Defendant’s prior record</a:t>
            </a:r>
          </a:p>
          <a:p>
            <a:r>
              <a:rPr lang="en-US" dirty="0"/>
              <a:t>Mitigating factors</a:t>
            </a:r>
          </a:p>
          <a:p>
            <a:r>
              <a:rPr lang="en-US" dirty="0"/>
              <a:t>Aggravating factors</a:t>
            </a:r>
          </a:p>
          <a:p>
            <a:pPr lvl="1"/>
            <a:r>
              <a:rPr lang="en-US" dirty="0"/>
              <a:t>Only if defendant stipulates or they are proven beyond a reasonable doubt</a:t>
            </a:r>
          </a:p>
          <a:p>
            <a:r>
              <a:rPr lang="en-US" dirty="0"/>
              <a:t>The judge may weigh aggravating and mitigating factors</a:t>
            </a:r>
          </a:p>
        </p:txBody>
      </p:sp>
    </p:spTree>
    <p:extLst>
      <p:ext uri="{BB962C8B-B14F-4D97-AF65-F5344CB8AC3E}">
        <p14:creationId xmlns:p14="http://schemas.microsoft.com/office/powerpoint/2010/main" val="907996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DD5B-689F-4BB8-89E0-5452B99365AC}"/>
              </a:ext>
            </a:extLst>
          </p:cNvPr>
          <p:cNvSpPr>
            <a:spLocks noGrp="1"/>
          </p:cNvSpPr>
          <p:nvPr>
            <p:ph type="title"/>
          </p:nvPr>
        </p:nvSpPr>
        <p:spPr/>
        <p:txBody>
          <a:bodyPr/>
          <a:lstStyle/>
          <a:p>
            <a:r>
              <a:rPr lang="en-US" dirty="0"/>
              <a:t>Aggravated, Presumptive, and Mitigated Sentences for Felony Cases</a:t>
            </a:r>
          </a:p>
        </p:txBody>
      </p:sp>
      <p:sp>
        <p:nvSpPr>
          <p:cNvPr id="3" name="Content Placeholder 2">
            <a:extLst>
              <a:ext uri="{FF2B5EF4-FFF2-40B4-BE49-F238E27FC236}">
                <a16:creationId xmlns:a16="http://schemas.microsoft.com/office/drawing/2014/main" id="{9E78A1A0-5E2C-4FB1-B7CB-213F938DFE64}"/>
              </a:ext>
            </a:extLst>
          </p:cNvPr>
          <p:cNvSpPr>
            <a:spLocks noGrp="1"/>
          </p:cNvSpPr>
          <p:nvPr>
            <p:ph idx="1"/>
          </p:nvPr>
        </p:nvSpPr>
        <p:spPr/>
        <p:txBody>
          <a:bodyPr>
            <a:normAutofit/>
          </a:bodyPr>
          <a:lstStyle/>
          <a:p>
            <a:r>
              <a:rPr lang="en-US" dirty="0"/>
              <a:t>The judge must impose a sentence in the presumptive range unless the judge makes findings of mitigating or aggravating factors.  </a:t>
            </a:r>
          </a:p>
          <a:p>
            <a:r>
              <a:rPr lang="en-US" dirty="0"/>
              <a:t>The judge then weighs the factors however the judge sees fit and determines whether to impose a sentence in the aggravated, presumptive, or mitigated range. </a:t>
            </a:r>
          </a:p>
          <a:p>
            <a:r>
              <a:rPr lang="en-US" dirty="0"/>
              <a:t>If the judge decides:</a:t>
            </a:r>
          </a:p>
          <a:p>
            <a:pPr lvl="1"/>
            <a:r>
              <a:rPr lang="en-US" dirty="0"/>
              <a:t>The mitigating factors outweigh the aggravating factors: mitigated sentence</a:t>
            </a:r>
          </a:p>
          <a:p>
            <a:pPr lvl="1"/>
            <a:r>
              <a:rPr lang="en-US" dirty="0"/>
              <a:t>The aggravating factors outweigh the mitigating factors: aggravated sentence</a:t>
            </a:r>
          </a:p>
          <a:p>
            <a:pPr lvl="1"/>
            <a:r>
              <a:rPr lang="en-US" dirty="0"/>
              <a:t>The aggravating and mitigating factors balance: presumptive sentence</a:t>
            </a:r>
          </a:p>
        </p:txBody>
      </p:sp>
    </p:spTree>
    <p:extLst>
      <p:ext uri="{BB962C8B-B14F-4D97-AF65-F5344CB8AC3E}">
        <p14:creationId xmlns:p14="http://schemas.microsoft.com/office/powerpoint/2010/main" val="756668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1B633-7B6B-43CE-BC60-665F9BEC379B}"/>
              </a:ext>
            </a:extLst>
          </p:cNvPr>
          <p:cNvSpPr>
            <a:spLocks noGrp="1"/>
          </p:cNvSpPr>
          <p:nvPr>
            <p:ph type="title"/>
          </p:nvPr>
        </p:nvSpPr>
        <p:spPr>
          <a:xfrm>
            <a:off x="677334" y="609600"/>
            <a:ext cx="8596668" cy="691662"/>
          </a:xfrm>
        </p:spPr>
        <p:txBody>
          <a:bodyPr/>
          <a:lstStyle/>
          <a:p>
            <a:r>
              <a:rPr lang="en-US" dirty="0"/>
              <a:t>Statutory Mitigating Factors</a:t>
            </a:r>
          </a:p>
        </p:txBody>
      </p:sp>
      <p:sp>
        <p:nvSpPr>
          <p:cNvPr id="3" name="Content Placeholder 2">
            <a:extLst>
              <a:ext uri="{FF2B5EF4-FFF2-40B4-BE49-F238E27FC236}">
                <a16:creationId xmlns:a16="http://schemas.microsoft.com/office/drawing/2014/main" id="{D1242A33-63E7-47A8-917D-D38B84C728EC}"/>
              </a:ext>
            </a:extLst>
          </p:cNvPr>
          <p:cNvSpPr>
            <a:spLocks noGrp="1"/>
          </p:cNvSpPr>
          <p:nvPr>
            <p:ph idx="1"/>
          </p:nvPr>
        </p:nvSpPr>
        <p:spPr>
          <a:xfrm>
            <a:off x="677334" y="1301263"/>
            <a:ext cx="8596668" cy="4740100"/>
          </a:xfrm>
        </p:spPr>
        <p:txBody>
          <a:bodyPr>
            <a:normAutofit fontScale="92500" lnSpcReduction="10000"/>
          </a:bodyPr>
          <a:lstStyle/>
          <a:p>
            <a:r>
              <a:rPr lang="en-US" dirty="0"/>
              <a:t>(1)        The defendant committed the offense under duress, coercion, threat, or compulsion that was insufficient to constitute a defense but significantly reduced the defendant's culpability.</a:t>
            </a:r>
          </a:p>
          <a:p>
            <a:r>
              <a:rPr lang="en-US" dirty="0"/>
              <a:t>(2)        The defendant was a passive participant or played a minor role in the commission of the offense.</a:t>
            </a:r>
          </a:p>
          <a:p>
            <a:r>
              <a:rPr lang="en-US" dirty="0"/>
              <a:t>(3)        The defendant was suffering from a mental or physical condition that was insufficient to constitute a defense but significantly reduced the defendant's culpability for the offense.</a:t>
            </a:r>
          </a:p>
          <a:p>
            <a:r>
              <a:rPr lang="en-US" dirty="0"/>
              <a:t>(4)        The defendant's age, immaturity, or limited mental capacity at the time of commission of the offense significantly reduced the defendant's culpability for the offense.</a:t>
            </a:r>
          </a:p>
          <a:p>
            <a:r>
              <a:rPr lang="en-US" dirty="0"/>
              <a:t>(5)        The defendant has made substantial or full restitution to the victim.</a:t>
            </a:r>
          </a:p>
          <a:p>
            <a:r>
              <a:rPr lang="en-US" dirty="0"/>
              <a:t>(6)        The victim was more than 16 years of age and was a voluntary participant in the defendant's conduct or consented to it.</a:t>
            </a:r>
          </a:p>
          <a:p>
            <a:r>
              <a:rPr lang="en-US" dirty="0"/>
              <a:t>(7)        The defendant aided in the apprehension of another felon or testified truthfully on behalf of the prosecution in another prosecution of a felony.</a:t>
            </a:r>
          </a:p>
        </p:txBody>
      </p:sp>
    </p:spTree>
    <p:extLst>
      <p:ext uri="{BB962C8B-B14F-4D97-AF65-F5344CB8AC3E}">
        <p14:creationId xmlns:p14="http://schemas.microsoft.com/office/powerpoint/2010/main" val="609400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1B633-7B6B-43CE-BC60-665F9BEC379B}"/>
              </a:ext>
            </a:extLst>
          </p:cNvPr>
          <p:cNvSpPr>
            <a:spLocks noGrp="1"/>
          </p:cNvSpPr>
          <p:nvPr>
            <p:ph type="title"/>
          </p:nvPr>
        </p:nvSpPr>
        <p:spPr>
          <a:xfrm>
            <a:off x="677334" y="609600"/>
            <a:ext cx="8596668" cy="691662"/>
          </a:xfrm>
        </p:spPr>
        <p:txBody>
          <a:bodyPr/>
          <a:lstStyle/>
          <a:p>
            <a:r>
              <a:rPr lang="en-US" dirty="0"/>
              <a:t>Statutory Mitigating Factors</a:t>
            </a:r>
          </a:p>
        </p:txBody>
      </p:sp>
      <p:sp>
        <p:nvSpPr>
          <p:cNvPr id="3" name="Content Placeholder 2">
            <a:extLst>
              <a:ext uri="{FF2B5EF4-FFF2-40B4-BE49-F238E27FC236}">
                <a16:creationId xmlns:a16="http://schemas.microsoft.com/office/drawing/2014/main" id="{D1242A33-63E7-47A8-917D-D38B84C728EC}"/>
              </a:ext>
            </a:extLst>
          </p:cNvPr>
          <p:cNvSpPr>
            <a:spLocks noGrp="1"/>
          </p:cNvSpPr>
          <p:nvPr>
            <p:ph idx="1"/>
          </p:nvPr>
        </p:nvSpPr>
        <p:spPr>
          <a:xfrm>
            <a:off x="677334" y="1301263"/>
            <a:ext cx="8596668" cy="4740100"/>
          </a:xfrm>
        </p:spPr>
        <p:txBody>
          <a:bodyPr>
            <a:normAutofit lnSpcReduction="10000"/>
          </a:bodyPr>
          <a:lstStyle/>
          <a:p>
            <a:r>
              <a:rPr lang="en-US" dirty="0"/>
              <a:t>(8)        The defendant acted under strong provocation, or the relationship between the defendant and the victim was otherwise extenuating.</a:t>
            </a:r>
          </a:p>
          <a:p>
            <a:r>
              <a:rPr lang="en-US" dirty="0"/>
              <a:t>(9)        The defendant could not reasonably foresee that the defendant's conduct would cause or threaten serious bodily harm or fear, or the defendant exercised caution to avoid such consequences.</a:t>
            </a:r>
          </a:p>
          <a:p>
            <a:r>
              <a:rPr lang="en-US" dirty="0"/>
              <a:t>(10)      The defendant reasonably believed that the defendant's conduct was legal.</a:t>
            </a:r>
          </a:p>
          <a:p>
            <a:r>
              <a:rPr lang="en-US" dirty="0"/>
              <a:t>(11)      Prior to arrest or at an early stage of the criminal process, the defendant voluntarily acknowledged wrongdoing in connection with the offense to a law enforcement officer.</a:t>
            </a:r>
          </a:p>
          <a:p>
            <a:r>
              <a:rPr lang="en-US" dirty="0"/>
              <a:t>(12)      The defendant has been a person of good character or has had a good reputation in the community in which the defendant lives.</a:t>
            </a:r>
          </a:p>
          <a:p>
            <a:r>
              <a:rPr lang="en-US" dirty="0"/>
              <a:t>(13)      The defendant is a minor and has reliable supervision available.</a:t>
            </a:r>
          </a:p>
          <a:p>
            <a:r>
              <a:rPr lang="en-US" dirty="0"/>
              <a:t>(14)      The defendant has been honorably discharged from the Armed Forces of the United States.</a:t>
            </a:r>
          </a:p>
        </p:txBody>
      </p:sp>
    </p:spTree>
    <p:extLst>
      <p:ext uri="{BB962C8B-B14F-4D97-AF65-F5344CB8AC3E}">
        <p14:creationId xmlns:p14="http://schemas.microsoft.com/office/powerpoint/2010/main" val="711504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1B633-7B6B-43CE-BC60-665F9BEC379B}"/>
              </a:ext>
            </a:extLst>
          </p:cNvPr>
          <p:cNvSpPr>
            <a:spLocks noGrp="1"/>
          </p:cNvSpPr>
          <p:nvPr>
            <p:ph type="title"/>
          </p:nvPr>
        </p:nvSpPr>
        <p:spPr>
          <a:xfrm>
            <a:off x="677334" y="609600"/>
            <a:ext cx="8596668" cy="691662"/>
          </a:xfrm>
        </p:spPr>
        <p:txBody>
          <a:bodyPr/>
          <a:lstStyle/>
          <a:p>
            <a:r>
              <a:rPr lang="en-US" dirty="0"/>
              <a:t>Statutory Mitigating Factors</a:t>
            </a:r>
          </a:p>
        </p:txBody>
      </p:sp>
      <p:sp>
        <p:nvSpPr>
          <p:cNvPr id="3" name="Content Placeholder 2">
            <a:extLst>
              <a:ext uri="{FF2B5EF4-FFF2-40B4-BE49-F238E27FC236}">
                <a16:creationId xmlns:a16="http://schemas.microsoft.com/office/drawing/2014/main" id="{D1242A33-63E7-47A8-917D-D38B84C728EC}"/>
              </a:ext>
            </a:extLst>
          </p:cNvPr>
          <p:cNvSpPr>
            <a:spLocks noGrp="1"/>
          </p:cNvSpPr>
          <p:nvPr>
            <p:ph idx="1"/>
          </p:nvPr>
        </p:nvSpPr>
        <p:spPr>
          <a:xfrm>
            <a:off x="677334" y="1301263"/>
            <a:ext cx="8596668" cy="4740100"/>
          </a:xfrm>
        </p:spPr>
        <p:txBody>
          <a:bodyPr>
            <a:normAutofit/>
          </a:bodyPr>
          <a:lstStyle/>
          <a:p>
            <a:r>
              <a:rPr lang="en-US" dirty="0"/>
              <a:t>(15)      The defendant has accepted responsibility for the defendant's criminal conduct.</a:t>
            </a:r>
          </a:p>
          <a:p>
            <a:r>
              <a:rPr lang="en-US" dirty="0"/>
              <a:t>(16)      The defendant has entered and is currently involved in or has successfully completed a drug treatment program or an alcohol treatment program subsequent to arrest and prior to trial.</a:t>
            </a:r>
          </a:p>
          <a:p>
            <a:r>
              <a:rPr lang="en-US" dirty="0"/>
              <a:t>(17)      The defendant supports the defendant's family.</a:t>
            </a:r>
          </a:p>
          <a:p>
            <a:r>
              <a:rPr lang="en-US" dirty="0"/>
              <a:t>(18)      The defendant has a support system in the community.</a:t>
            </a:r>
          </a:p>
          <a:p>
            <a:r>
              <a:rPr lang="en-US" dirty="0"/>
              <a:t>(19)      The defendant has a positive employment history or is gainfully employed.</a:t>
            </a:r>
          </a:p>
          <a:p>
            <a:r>
              <a:rPr lang="en-US" dirty="0"/>
              <a:t>(20)      The defendant has a good treatment prognosis, and a workable treatment plan is available.</a:t>
            </a:r>
          </a:p>
          <a:p>
            <a:r>
              <a:rPr lang="en-US" dirty="0"/>
              <a:t>(21)      Any other mitigating factor reasonably related to the purposes of sentences.</a:t>
            </a:r>
          </a:p>
          <a:p>
            <a:endParaRPr lang="en-US" dirty="0"/>
          </a:p>
        </p:txBody>
      </p:sp>
    </p:spTree>
    <p:extLst>
      <p:ext uri="{BB962C8B-B14F-4D97-AF65-F5344CB8AC3E}">
        <p14:creationId xmlns:p14="http://schemas.microsoft.com/office/powerpoint/2010/main" val="846667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1B633-7B6B-43CE-BC60-665F9BEC379B}"/>
              </a:ext>
            </a:extLst>
          </p:cNvPr>
          <p:cNvSpPr>
            <a:spLocks noGrp="1"/>
          </p:cNvSpPr>
          <p:nvPr>
            <p:ph type="title"/>
          </p:nvPr>
        </p:nvSpPr>
        <p:spPr>
          <a:xfrm>
            <a:off x="677334" y="609600"/>
            <a:ext cx="8596668" cy="691662"/>
          </a:xfrm>
        </p:spPr>
        <p:txBody>
          <a:bodyPr/>
          <a:lstStyle/>
          <a:p>
            <a:r>
              <a:rPr lang="en-US" dirty="0"/>
              <a:t>Statutory Aggravating Factors</a:t>
            </a:r>
          </a:p>
        </p:txBody>
      </p:sp>
      <p:sp>
        <p:nvSpPr>
          <p:cNvPr id="3" name="Content Placeholder 2">
            <a:extLst>
              <a:ext uri="{FF2B5EF4-FFF2-40B4-BE49-F238E27FC236}">
                <a16:creationId xmlns:a16="http://schemas.microsoft.com/office/drawing/2014/main" id="{D1242A33-63E7-47A8-917D-D38B84C728EC}"/>
              </a:ext>
            </a:extLst>
          </p:cNvPr>
          <p:cNvSpPr>
            <a:spLocks noGrp="1"/>
          </p:cNvSpPr>
          <p:nvPr>
            <p:ph idx="1"/>
          </p:nvPr>
        </p:nvSpPr>
        <p:spPr>
          <a:xfrm>
            <a:off x="677334" y="1301263"/>
            <a:ext cx="8596668" cy="4740100"/>
          </a:xfrm>
        </p:spPr>
        <p:txBody>
          <a:bodyPr>
            <a:normAutofit fontScale="70000" lnSpcReduction="20000"/>
          </a:bodyPr>
          <a:lstStyle/>
          <a:p>
            <a:r>
              <a:rPr lang="en-US" dirty="0"/>
              <a:t>(1)        The defendant induced others to participate in the commission of the offense or occupied a position of leadership or dominance of other participants.</a:t>
            </a:r>
          </a:p>
          <a:p>
            <a:r>
              <a:rPr lang="en-US" dirty="0"/>
              <a:t>(2)        The defendant joined with more than one other person in committing the offense and was not charged with committing a conspiracy.</a:t>
            </a:r>
          </a:p>
          <a:p>
            <a:r>
              <a:rPr lang="en-US" dirty="0"/>
              <a:t>(2a)      The offense was committed for the benefit of, or at the direction of, any criminal gang as defined by G.S. 14-50.16A(1), with the specific intent to promote, further, or assist in any criminal conduct by gang members, and the defendant was not charged with committing a conspiracy.</a:t>
            </a:r>
          </a:p>
          <a:p>
            <a:r>
              <a:rPr lang="en-US" dirty="0"/>
              <a:t>(3)        The offense was committed for the purpose of avoiding or preventing a lawful arrest or effecting an escape from custody.</a:t>
            </a:r>
          </a:p>
          <a:p>
            <a:r>
              <a:rPr lang="en-US" dirty="0"/>
              <a:t>(4)        The defendant was hired or paid to commit the offense.</a:t>
            </a:r>
          </a:p>
          <a:p>
            <a:r>
              <a:rPr lang="en-US" dirty="0"/>
              <a:t>(5)        The offense was committed to disrupt or hinder the lawful exercise of any governmental function or the enforcement of laws.</a:t>
            </a:r>
          </a:p>
          <a:p>
            <a:r>
              <a:rPr lang="en-US" dirty="0"/>
              <a:t>(6)        The offense was committed against or proximately caused serious injury to a present or former law enforcement officer, employee of the Division of Adult Correction and Juvenile Justice of the Department of Public Safety, jailer, fireman, emergency medical technician, ambulance attendant, social worker, justice or judge, clerk or assistant or deputy clerk of court, magistrate, prosecutor, juror, or witness against the defendant, while engaged in the performance of that person's official duties or because of the exercise of that person's official duties.</a:t>
            </a:r>
          </a:p>
          <a:p>
            <a:r>
              <a:rPr lang="en-US" dirty="0"/>
              <a:t>(6a)      The offense was committed against or proximately caused serious harm as defined in G.S. 14-163.1 or death to a law enforcement agency animal, an assistance animal, or a search and rescue animal as defined in G.S. 14-163.1, while engaged in the performance of the animal's official duties.</a:t>
            </a:r>
          </a:p>
          <a:p>
            <a:r>
              <a:rPr lang="en-US" dirty="0"/>
              <a:t>(7)        The offense was especially heinous, atrocious, or cruel.</a:t>
            </a:r>
          </a:p>
        </p:txBody>
      </p:sp>
    </p:spTree>
    <p:extLst>
      <p:ext uri="{BB962C8B-B14F-4D97-AF65-F5344CB8AC3E}">
        <p14:creationId xmlns:p14="http://schemas.microsoft.com/office/powerpoint/2010/main" val="2482267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1B633-7B6B-43CE-BC60-665F9BEC379B}"/>
              </a:ext>
            </a:extLst>
          </p:cNvPr>
          <p:cNvSpPr>
            <a:spLocks noGrp="1"/>
          </p:cNvSpPr>
          <p:nvPr>
            <p:ph type="title"/>
          </p:nvPr>
        </p:nvSpPr>
        <p:spPr>
          <a:xfrm>
            <a:off x="677334" y="609600"/>
            <a:ext cx="8596668" cy="691662"/>
          </a:xfrm>
        </p:spPr>
        <p:txBody>
          <a:bodyPr/>
          <a:lstStyle/>
          <a:p>
            <a:r>
              <a:rPr lang="en-US" dirty="0"/>
              <a:t>Statutory Aggravating Factors</a:t>
            </a:r>
          </a:p>
        </p:txBody>
      </p:sp>
      <p:sp>
        <p:nvSpPr>
          <p:cNvPr id="3" name="Content Placeholder 2">
            <a:extLst>
              <a:ext uri="{FF2B5EF4-FFF2-40B4-BE49-F238E27FC236}">
                <a16:creationId xmlns:a16="http://schemas.microsoft.com/office/drawing/2014/main" id="{D1242A33-63E7-47A8-917D-D38B84C728EC}"/>
              </a:ext>
            </a:extLst>
          </p:cNvPr>
          <p:cNvSpPr>
            <a:spLocks noGrp="1"/>
          </p:cNvSpPr>
          <p:nvPr>
            <p:ph idx="1"/>
          </p:nvPr>
        </p:nvSpPr>
        <p:spPr>
          <a:xfrm>
            <a:off x="677334" y="1301263"/>
            <a:ext cx="8596668" cy="4740100"/>
          </a:xfrm>
        </p:spPr>
        <p:txBody>
          <a:bodyPr>
            <a:normAutofit fontScale="70000" lnSpcReduction="20000"/>
          </a:bodyPr>
          <a:lstStyle/>
          <a:p>
            <a:r>
              <a:rPr lang="en-US" dirty="0"/>
              <a:t>(8)        The defendant knowingly created a great risk of death to more than one person by means of a weapon or device which would normally be hazardous to the lives of more than one person.</a:t>
            </a:r>
          </a:p>
          <a:p>
            <a:r>
              <a:rPr lang="en-US" dirty="0"/>
              <a:t>(9)        The defendant held public elected or appointed office or public employment at the time of the offense and the offense directly related to the conduct of the office or employment.</a:t>
            </a:r>
          </a:p>
          <a:p>
            <a:r>
              <a:rPr lang="en-US" dirty="0"/>
              <a:t>(9a)      The defendant is a firefighter or rescue squad worker, and the offense is directly related to service as a firefighter or rescue squad worker.</a:t>
            </a:r>
          </a:p>
          <a:p>
            <a:r>
              <a:rPr lang="en-US" dirty="0"/>
              <a:t>(10)      The defendant was armed with or used a deadly weapon at the time of the crime.</a:t>
            </a:r>
          </a:p>
          <a:p>
            <a:r>
              <a:rPr lang="en-US" dirty="0"/>
              <a:t>(11)      The victim was very young, or very old, or mentally or physically infirm, or handicapped.</a:t>
            </a:r>
          </a:p>
          <a:p>
            <a:r>
              <a:rPr lang="en-US" dirty="0"/>
              <a:t>(12)      The defendant committed the offense while on pretrial release on another charge.</a:t>
            </a:r>
          </a:p>
          <a:p>
            <a:r>
              <a:rPr lang="en-US" dirty="0"/>
              <a:t>(12a)    The defendant has, during the 10-year period prior to the commission of the offense for which the defendant is being sentenced, been found by a court of this State to be in willful violation of the conditions of probation imposed pursuant to a suspended sentence or been found by the Post-Release Supervision and Parole Commission to be in willful violation of a condition of parole or post-release supervision imposed pursuant to release from incarceration.</a:t>
            </a:r>
          </a:p>
          <a:p>
            <a:r>
              <a:rPr lang="en-US" dirty="0"/>
              <a:t>(13)      The defendant involved a person under the age of 16 in the commission of the crime.</a:t>
            </a:r>
          </a:p>
          <a:p>
            <a:r>
              <a:rPr lang="en-US" dirty="0"/>
              <a:t>(13a)    The defendant committed an offense and knew or reasonably should have known that a person under the age of 18 who was not involved in the commission of the offense was in a position to see or hear the offense.</a:t>
            </a:r>
          </a:p>
          <a:p>
            <a:r>
              <a:rPr lang="en-US" dirty="0"/>
              <a:t>(14)      The offense involved an attempted or actual taking of property of great monetary value or damage causing great monetary loss, or the offense involved an unusually large quantity of contraband.</a:t>
            </a:r>
          </a:p>
        </p:txBody>
      </p:sp>
    </p:spTree>
    <p:extLst>
      <p:ext uri="{BB962C8B-B14F-4D97-AF65-F5344CB8AC3E}">
        <p14:creationId xmlns:p14="http://schemas.microsoft.com/office/powerpoint/2010/main" val="117506744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992</TotalTime>
  <Words>1993</Words>
  <Application>Microsoft Office PowerPoint</Application>
  <PresentationFormat>Widescreen</PresentationFormat>
  <Paragraphs>99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Trebuchet MS</vt:lpstr>
      <vt:lpstr>Wingdings 3</vt:lpstr>
      <vt:lpstr>Facet</vt:lpstr>
      <vt:lpstr>Sentencing</vt:lpstr>
      <vt:lpstr>What happens at sentencing?</vt:lpstr>
      <vt:lpstr>What may be considered?</vt:lpstr>
      <vt:lpstr>Aggravated, Presumptive, and Mitigated Sentences for Felony Cases</vt:lpstr>
      <vt:lpstr>Statutory Mitigating Factors</vt:lpstr>
      <vt:lpstr>Statutory Mitigating Factors</vt:lpstr>
      <vt:lpstr>Statutory Mitigating Factors</vt:lpstr>
      <vt:lpstr>Statutory Aggravating Factors</vt:lpstr>
      <vt:lpstr>Statutory Aggravating Factors</vt:lpstr>
      <vt:lpstr>Statutory Aggravating Factors</vt:lpstr>
      <vt:lpstr>Extraordinary Mitigation</vt:lpstr>
      <vt:lpstr>Advanced Supervised Release</vt:lpstr>
      <vt:lpstr>Sentencing Exercise   An Open Plea to Felony Death by Motor Vehicle</vt:lpstr>
    </vt:vector>
  </TitlesOfParts>
  <Company>NCAOC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Robbery With A  Dangerous Weapon</dc:title>
  <dc:creator>Aberle, Albert B.</dc:creator>
  <cp:lastModifiedBy>Brennan Aberle</cp:lastModifiedBy>
  <cp:revision>52</cp:revision>
  <dcterms:created xsi:type="dcterms:W3CDTF">2017-01-29T21:14:40Z</dcterms:created>
  <dcterms:modified xsi:type="dcterms:W3CDTF">2021-03-01T03:08:18Z</dcterms:modified>
</cp:coreProperties>
</file>