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2" r:id="rId4"/>
    <p:sldId id="258" r:id="rId5"/>
    <p:sldId id="259" r:id="rId6"/>
    <p:sldId id="260"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629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8078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198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452055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366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94015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53438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4071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08219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6641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853311-28F0-452A-AB13-E5E5F2001C0B}"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60189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853311-28F0-452A-AB13-E5E5F2001C0B}"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5499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853311-28F0-452A-AB13-E5E5F2001C0B}"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37592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53311-28F0-452A-AB13-E5E5F2001C0B}"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6548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853311-28F0-452A-AB13-E5E5F2001C0B}"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39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
        <p:nvSpPr>
          <p:cNvPr id="5" name="Date Placeholder 4"/>
          <p:cNvSpPr>
            <a:spLocks noGrp="1"/>
          </p:cNvSpPr>
          <p:nvPr>
            <p:ph type="dt" sz="half" idx="10"/>
          </p:nvPr>
        </p:nvSpPr>
        <p:spPr/>
        <p:txBody>
          <a:bodyPr/>
          <a:lstStyle/>
          <a:p>
            <a:fld id="{5B853311-28F0-452A-AB13-E5E5F2001C0B}" type="datetimeFigureOut">
              <a:rPr lang="en-US" smtClean="0"/>
              <a:t>2/18/2021</a:t>
            </a:fld>
            <a:endParaRPr lang="en-US"/>
          </a:p>
        </p:txBody>
      </p:sp>
    </p:spTree>
    <p:extLst>
      <p:ext uri="{BB962C8B-B14F-4D97-AF65-F5344CB8AC3E}">
        <p14:creationId xmlns:p14="http://schemas.microsoft.com/office/powerpoint/2010/main" val="415438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853311-28F0-452A-AB13-E5E5F2001C0B}" type="datetimeFigureOut">
              <a:rPr lang="en-US" smtClean="0"/>
              <a:t>2/18/2021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95F6F5-EF25-4FDC-A710-FE426D9F46E8}" type="slidenum">
              <a:rPr lang="en-US" smtClean="0"/>
              <a:t>‹#›</a:t>
            </a:fld>
            <a:endParaRPr lang="en-US"/>
          </a:p>
        </p:txBody>
      </p:sp>
    </p:spTree>
    <p:extLst>
      <p:ext uri="{BB962C8B-B14F-4D97-AF65-F5344CB8AC3E}">
        <p14:creationId xmlns:p14="http://schemas.microsoft.com/office/powerpoint/2010/main" val="14976542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1109663"/>
            <a:ext cx="9740900" cy="1785937"/>
          </a:xfrm>
        </p:spPr>
        <p:txBody>
          <a:bodyPr/>
          <a:lstStyle/>
          <a:p>
            <a:pPr algn="ctr"/>
            <a:r>
              <a:rPr lang="en-US" dirty="0">
                <a:solidFill>
                  <a:schemeClr val="accent2">
                    <a:lumMod val="50000"/>
                  </a:schemeClr>
                </a:solidFill>
              </a:rPr>
              <a:t>Plea Negotiations</a:t>
            </a:r>
          </a:p>
        </p:txBody>
      </p:sp>
      <p:sp>
        <p:nvSpPr>
          <p:cNvPr id="3" name="Subtitle 2"/>
          <p:cNvSpPr>
            <a:spLocks noGrp="1"/>
          </p:cNvSpPr>
          <p:nvPr>
            <p:ph type="subTitle" idx="1"/>
          </p:nvPr>
        </p:nvSpPr>
        <p:spPr/>
        <p:txBody>
          <a:bodyPr>
            <a:normAutofit/>
          </a:bodyPr>
          <a:lstStyle/>
          <a:p>
            <a:endParaRPr lang="en-US" sz="3200" dirty="0">
              <a:solidFill>
                <a:schemeClr val="tx1">
                  <a:lumMod val="85000"/>
                  <a:lumOff val="15000"/>
                </a:schemeClr>
              </a:solidFill>
            </a:endParaRPr>
          </a:p>
        </p:txBody>
      </p:sp>
    </p:spTree>
    <p:extLst>
      <p:ext uri="{BB962C8B-B14F-4D97-AF65-F5344CB8AC3E}">
        <p14:creationId xmlns:p14="http://schemas.microsoft.com/office/powerpoint/2010/main" val="132277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DD5B-689F-4BB8-89E0-5452B99365AC}"/>
              </a:ext>
            </a:extLst>
          </p:cNvPr>
          <p:cNvSpPr>
            <a:spLocks noGrp="1"/>
          </p:cNvSpPr>
          <p:nvPr>
            <p:ph type="title"/>
          </p:nvPr>
        </p:nvSpPr>
        <p:spPr/>
        <p:txBody>
          <a:bodyPr/>
          <a:lstStyle/>
          <a:p>
            <a:r>
              <a:rPr lang="en-US" dirty="0"/>
              <a:t>What can be negotiated?</a:t>
            </a:r>
          </a:p>
        </p:txBody>
      </p:sp>
      <p:sp>
        <p:nvSpPr>
          <p:cNvPr id="3" name="Content Placeholder 2">
            <a:extLst>
              <a:ext uri="{FF2B5EF4-FFF2-40B4-BE49-F238E27FC236}">
                <a16:creationId xmlns:a16="http://schemas.microsoft.com/office/drawing/2014/main" id="{9E78A1A0-5E2C-4FB1-B7CB-213F938DFE64}"/>
              </a:ext>
            </a:extLst>
          </p:cNvPr>
          <p:cNvSpPr>
            <a:spLocks noGrp="1"/>
          </p:cNvSpPr>
          <p:nvPr>
            <p:ph idx="1"/>
          </p:nvPr>
        </p:nvSpPr>
        <p:spPr/>
        <p:txBody>
          <a:bodyPr>
            <a:normAutofit lnSpcReduction="10000"/>
          </a:bodyPr>
          <a:lstStyle/>
          <a:p>
            <a:r>
              <a:rPr lang="en-US" dirty="0"/>
              <a:t>What the Defendant pleads to and what is dismissed</a:t>
            </a:r>
          </a:p>
          <a:p>
            <a:r>
              <a:rPr lang="en-US" dirty="0"/>
              <a:t>Whether to reduce charges to a lesser included offense or offense class reduction</a:t>
            </a:r>
          </a:p>
          <a:p>
            <a:r>
              <a:rPr lang="en-US" dirty="0"/>
              <a:t>What sentence the Defendant will receive</a:t>
            </a:r>
          </a:p>
          <a:p>
            <a:pPr lvl="1"/>
            <a:r>
              <a:rPr lang="en-US" dirty="0"/>
              <a:t>Length of active or suspended sentence</a:t>
            </a:r>
          </a:p>
          <a:p>
            <a:pPr lvl="1"/>
            <a:r>
              <a:rPr lang="en-US" dirty="0"/>
              <a:t>Probation vs. active sentence</a:t>
            </a:r>
          </a:p>
          <a:p>
            <a:pPr lvl="1"/>
            <a:r>
              <a:rPr lang="en-US" dirty="0"/>
              <a:t>Length of probation</a:t>
            </a:r>
          </a:p>
          <a:p>
            <a:r>
              <a:rPr lang="en-US" dirty="0"/>
              <a:t>Other terms and conditions</a:t>
            </a:r>
          </a:p>
          <a:p>
            <a:pPr lvl="1"/>
            <a:r>
              <a:rPr lang="en-US" dirty="0"/>
              <a:t>Conditions of probation (e.g., substance abuse or mental health assessment, split sentence, no contact with prosecuting witness, etc.)</a:t>
            </a:r>
          </a:p>
          <a:p>
            <a:pPr lvl="1"/>
            <a:r>
              <a:rPr lang="en-US" dirty="0"/>
              <a:t>Restitution</a:t>
            </a:r>
          </a:p>
        </p:txBody>
      </p:sp>
    </p:spTree>
    <p:extLst>
      <p:ext uri="{BB962C8B-B14F-4D97-AF65-F5344CB8AC3E}">
        <p14:creationId xmlns:p14="http://schemas.microsoft.com/office/powerpoint/2010/main" val="382525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DD5B-689F-4BB8-89E0-5452B99365AC}"/>
              </a:ext>
            </a:extLst>
          </p:cNvPr>
          <p:cNvSpPr>
            <a:spLocks noGrp="1"/>
          </p:cNvSpPr>
          <p:nvPr>
            <p:ph type="title"/>
          </p:nvPr>
        </p:nvSpPr>
        <p:spPr>
          <a:xfrm>
            <a:off x="622906" y="451757"/>
            <a:ext cx="8596668" cy="1320800"/>
          </a:xfrm>
        </p:spPr>
        <p:txBody>
          <a:bodyPr/>
          <a:lstStyle/>
          <a:p>
            <a:r>
              <a:rPr lang="en-US" dirty="0"/>
              <a:t>Examples:</a:t>
            </a:r>
          </a:p>
        </p:txBody>
      </p:sp>
      <p:sp>
        <p:nvSpPr>
          <p:cNvPr id="3" name="Content Placeholder 2">
            <a:extLst>
              <a:ext uri="{FF2B5EF4-FFF2-40B4-BE49-F238E27FC236}">
                <a16:creationId xmlns:a16="http://schemas.microsoft.com/office/drawing/2014/main" id="{9E78A1A0-5E2C-4FB1-B7CB-213F938DFE64}"/>
              </a:ext>
            </a:extLst>
          </p:cNvPr>
          <p:cNvSpPr>
            <a:spLocks noGrp="1"/>
          </p:cNvSpPr>
          <p:nvPr>
            <p:ph idx="1"/>
          </p:nvPr>
        </p:nvSpPr>
        <p:spPr>
          <a:xfrm>
            <a:off x="293912" y="1112157"/>
            <a:ext cx="9018815" cy="4664529"/>
          </a:xfrm>
        </p:spPr>
        <p:txBody>
          <a:bodyPr>
            <a:normAutofit/>
          </a:bodyPr>
          <a:lstStyle/>
          <a:p>
            <a:r>
              <a:rPr lang="en-US" dirty="0"/>
              <a:t>Defendant will plead guilty to one reduced charge of misdemeanor simple assault with sentencing up to the judge. </a:t>
            </a:r>
          </a:p>
          <a:p>
            <a:r>
              <a:rPr lang="en-US" dirty="0"/>
              <a:t>Defendant will plead guilty to one reduced charge of misdemeanor simple assault and receive an active sentence of 20 days in jail.</a:t>
            </a:r>
          </a:p>
          <a:p>
            <a:r>
              <a:rPr lang="en-US" dirty="0"/>
              <a:t>Defendant will plead guilty to one reduced charge of misdemeanor simple assault with a suspended sentence of 20 days and the defendant shall be on supervised probation for 18 months.</a:t>
            </a:r>
          </a:p>
          <a:p>
            <a:r>
              <a:rPr lang="en-US" dirty="0"/>
              <a:t>Defendant will plead guilty to two class H felonies, consolidated into one judgment, sentencing in the discretion of the judge.</a:t>
            </a:r>
          </a:p>
          <a:p>
            <a:r>
              <a:rPr lang="en-US" dirty="0"/>
              <a:t>Defendant will plead guilty to two class H felonies, and serve to consecutive sentences of 6-17 months. Judge may decide if active or suspended.</a:t>
            </a:r>
          </a:p>
          <a:p>
            <a:r>
              <a:rPr lang="en-US" dirty="0"/>
              <a:t>Defendant will plead guilty to two class H felonies, suspended for 24 months.  Defendant wills serve a split sentence of 30 days in jail to be scheduled by probation officer.</a:t>
            </a:r>
          </a:p>
          <a:p>
            <a:pPr marL="0" indent="0">
              <a:buNone/>
            </a:pPr>
            <a:endParaRPr lang="en-US" dirty="0"/>
          </a:p>
        </p:txBody>
      </p:sp>
    </p:spTree>
    <p:extLst>
      <p:ext uri="{BB962C8B-B14F-4D97-AF65-F5344CB8AC3E}">
        <p14:creationId xmlns:p14="http://schemas.microsoft.com/office/powerpoint/2010/main" val="251947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p:txBody>
          <a:bodyPr/>
          <a:lstStyle/>
          <a:p>
            <a:r>
              <a:rPr lang="en-US" dirty="0"/>
              <a:t>How much should these considerations matter to each party?</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p:txBody>
          <a:bodyPr>
            <a:normAutofit/>
          </a:bodyPr>
          <a:lstStyle/>
          <a:p>
            <a:r>
              <a:rPr lang="en-US" dirty="0"/>
              <a:t>Defendant’s wishes</a:t>
            </a:r>
          </a:p>
          <a:p>
            <a:r>
              <a:rPr lang="en-US" dirty="0"/>
              <a:t>Victim’s wishes</a:t>
            </a:r>
          </a:p>
          <a:p>
            <a:r>
              <a:rPr lang="en-US" dirty="0"/>
              <a:t>Victim’s family’s wishes</a:t>
            </a:r>
          </a:p>
          <a:p>
            <a:r>
              <a:rPr lang="en-US" dirty="0"/>
              <a:t>Police officer(s)’s wishes</a:t>
            </a:r>
          </a:p>
          <a:p>
            <a:r>
              <a:rPr lang="en-US" dirty="0"/>
              <a:t>Potential news coverage</a:t>
            </a:r>
          </a:p>
          <a:p>
            <a:r>
              <a:rPr lang="en-US" dirty="0"/>
              <a:t>Defendant’s age</a:t>
            </a:r>
          </a:p>
          <a:p>
            <a:r>
              <a:rPr lang="en-US" dirty="0"/>
              <a:t>Defendant’s mental heath or substance abuse issues</a:t>
            </a:r>
          </a:p>
          <a:p>
            <a:r>
              <a:rPr lang="en-US" dirty="0"/>
              <a:t>Defendant’s family situation</a:t>
            </a:r>
          </a:p>
        </p:txBody>
      </p:sp>
    </p:spTree>
    <p:extLst>
      <p:ext uri="{BB962C8B-B14F-4D97-AF65-F5344CB8AC3E}">
        <p14:creationId xmlns:p14="http://schemas.microsoft.com/office/powerpoint/2010/main" val="90799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p:txBody>
          <a:bodyPr/>
          <a:lstStyle/>
          <a:p>
            <a:r>
              <a:rPr lang="en-US" dirty="0"/>
              <a:t>How much should these considerations matter to each party?</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p:txBody>
          <a:bodyPr>
            <a:normAutofit/>
          </a:bodyPr>
          <a:lstStyle/>
          <a:p>
            <a:r>
              <a:rPr lang="en-US" dirty="0"/>
              <a:t>Victim’s monetary loss</a:t>
            </a:r>
          </a:p>
          <a:p>
            <a:r>
              <a:rPr lang="en-US" dirty="0"/>
              <a:t>Victim’s injury</a:t>
            </a:r>
          </a:p>
          <a:p>
            <a:r>
              <a:rPr lang="en-US" dirty="0"/>
              <a:t>Defendant’s ability to pay restitution</a:t>
            </a:r>
          </a:p>
          <a:p>
            <a:r>
              <a:rPr lang="en-US" dirty="0"/>
              <a:t>Who represents Defendant</a:t>
            </a:r>
          </a:p>
          <a:p>
            <a:r>
              <a:rPr lang="en-US" dirty="0"/>
              <a:t>Defendant’s criminal record</a:t>
            </a:r>
          </a:p>
          <a:p>
            <a:r>
              <a:rPr lang="en-US" dirty="0"/>
              <a:t>Victim’s criminal record</a:t>
            </a:r>
          </a:p>
          <a:p>
            <a:r>
              <a:rPr lang="en-US" dirty="0"/>
              <a:t>Strength of the State’s case</a:t>
            </a:r>
          </a:p>
          <a:p>
            <a:r>
              <a:rPr lang="en-US" dirty="0"/>
              <a:t>Defendant’s cooperation</a:t>
            </a:r>
          </a:p>
        </p:txBody>
      </p:sp>
    </p:spTree>
    <p:extLst>
      <p:ext uri="{BB962C8B-B14F-4D97-AF65-F5344CB8AC3E}">
        <p14:creationId xmlns:p14="http://schemas.microsoft.com/office/powerpoint/2010/main" val="71150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D8C36-BB34-435E-A8E3-CC830F277F46}"/>
              </a:ext>
            </a:extLst>
          </p:cNvPr>
          <p:cNvSpPr>
            <a:spLocks noGrp="1"/>
          </p:cNvSpPr>
          <p:nvPr>
            <p:ph type="title"/>
          </p:nvPr>
        </p:nvSpPr>
        <p:spPr/>
        <p:txBody>
          <a:bodyPr/>
          <a:lstStyle/>
          <a:p>
            <a:r>
              <a:rPr lang="en-US" dirty="0"/>
              <a:t>What are other considerations?</a:t>
            </a:r>
          </a:p>
        </p:txBody>
      </p:sp>
      <p:sp>
        <p:nvSpPr>
          <p:cNvPr id="3" name="Content Placeholder 2">
            <a:extLst>
              <a:ext uri="{FF2B5EF4-FFF2-40B4-BE49-F238E27FC236}">
                <a16:creationId xmlns:a16="http://schemas.microsoft.com/office/drawing/2014/main" id="{95F4C5BB-B486-479F-8E36-E22AD1922F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7699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DE66-00B0-4C52-80D0-633652FA8D3E}"/>
              </a:ext>
            </a:extLst>
          </p:cNvPr>
          <p:cNvSpPr>
            <a:spLocks noGrp="1"/>
          </p:cNvSpPr>
          <p:nvPr>
            <p:ph type="title"/>
          </p:nvPr>
        </p:nvSpPr>
        <p:spPr/>
        <p:txBody>
          <a:bodyPr/>
          <a:lstStyle/>
          <a:p>
            <a:r>
              <a:rPr lang="en-US" dirty="0"/>
              <a:t>Plea Negotiation Exercise</a:t>
            </a:r>
          </a:p>
        </p:txBody>
      </p:sp>
      <p:sp>
        <p:nvSpPr>
          <p:cNvPr id="3" name="Content Placeholder 2">
            <a:extLst>
              <a:ext uri="{FF2B5EF4-FFF2-40B4-BE49-F238E27FC236}">
                <a16:creationId xmlns:a16="http://schemas.microsoft.com/office/drawing/2014/main" id="{6ADC3645-5EA2-4749-A832-BBD8483F9929}"/>
              </a:ext>
            </a:extLst>
          </p:cNvPr>
          <p:cNvSpPr>
            <a:spLocks noGrp="1"/>
          </p:cNvSpPr>
          <p:nvPr>
            <p:ph idx="1"/>
          </p:nvPr>
        </p:nvSpPr>
        <p:spPr/>
        <p:txBody>
          <a:bodyPr/>
          <a:lstStyle/>
          <a:p>
            <a:r>
              <a:rPr lang="en-US" dirty="0"/>
              <a:t>Split up into pairs</a:t>
            </a:r>
          </a:p>
          <a:p>
            <a:r>
              <a:rPr lang="en-US" dirty="0"/>
              <a:t>Each person chooses EITHER prosecutor or defense attorney and clicks on the instructions for that role on the website under Week 7.</a:t>
            </a:r>
          </a:p>
          <a:p>
            <a:r>
              <a:rPr lang="en-US" dirty="0"/>
              <a:t>Each group negotiates a plea arrangement for each of the 5 defendants</a:t>
            </a:r>
          </a:p>
          <a:p>
            <a:r>
              <a:rPr lang="en-US" dirty="0"/>
              <a:t>Consult your sentencing grids for pleas to either misdemeanors or felonies</a:t>
            </a:r>
          </a:p>
          <a:p>
            <a:r>
              <a:rPr lang="en-US" dirty="0"/>
              <a:t>You can be as specific or general (as much as the law will allow) as you want with your plea arrangements. For Example:</a:t>
            </a:r>
          </a:p>
          <a:p>
            <a:pPr lvl="1"/>
            <a:r>
              <a:rPr lang="en-US" dirty="0"/>
              <a:t>Defendant will receive an active sentence of 4-14 months.</a:t>
            </a:r>
          </a:p>
          <a:p>
            <a:pPr lvl="1"/>
            <a:r>
              <a:rPr lang="en-US" dirty="0"/>
              <a:t>Defendant will plead to a class I felony with sentencing up to the judge.</a:t>
            </a:r>
          </a:p>
          <a:p>
            <a:pPr lvl="1"/>
            <a:r>
              <a:rPr lang="en-US" dirty="0"/>
              <a:t>Defendant will receive a probationary sentence in the presumptive range on two class H felonies that will run consecutively.</a:t>
            </a:r>
          </a:p>
        </p:txBody>
      </p:sp>
    </p:spTree>
    <p:extLst>
      <p:ext uri="{BB962C8B-B14F-4D97-AF65-F5344CB8AC3E}">
        <p14:creationId xmlns:p14="http://schemas.microsoft.com/office/powerpoint/2010/main" val="1455812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7AEB-5DC9-4315-B929-AC09820E845A}"/>
              </a:ext>
            </a:extLst>
          </p:cNvPr>
          <p:cNvSpPr>
            <a:spLocks noGrp="1"/>
          </p:cNvSpPr>
          <p:nvPr>
            <p:ph type="title"/>
          </p:nvPr>
        </p:nvSpPr>
        <p:spPr/>
        <p:txBody>
          <a:bodyPr/>
          <a:lstStyle/>
          <a:p>
            <a:r>
              <a:rPr lang="en-US" dirty="0"/>
              <a:t>After Exercise</a:t>
            </a:r>
          </a:p>
        </p:txBody>
      </p:sp>
      <p:sp>
        <p:nvSpPr>
          <p:cNvPr id="3" name="Content Placeholder 2">
            <a:extLst>
              <a:ext uri="{FF2B5EF4-FFF2-40B4-BE49-F238E27FC236}">
                <a16:creationId xmlns:a16="http://schemas.microsoft.com/office/drawing/2014/main" id="{AC5FB9E2-541F-4AEF-8E87-48ECEFA5B88A}"/>
              </a:ext>
            </a:extLst>
          </p:cNvPr>
          <p:cNvSpPr>
            <a:spLocks noGrp="1"/>
          </p:cNvSpPr>
          <p:nvPr>
            <p:ph idx="1"/>
          </p:nvPr>
        </p:nvSpPr>
        <p:spPr/>
        <p:txBody>
          <a:bodyPr/>
          <a:lstStyle/>
          <a:p>
            <a:r>
              <a:rPr lang="en-US" dirty="0"/>
              <a:t>As a group, click on the blank plea transcript in Week 7 resources, and fill out a proposed plea offer for State v. Charles Summers case.  Professor will put the transcript on the screen and fill it out as a group with you. There is an example one in our digital case file as well.</a:t>
            </a:r>
          </a:p>
          <a:p>
            <a:r>
              <a:rPr lang="en-US" dirty="0"/>
              <a:t>As you negotiate the plea for the State v. Summers case, make sure you read the Defendant’s version of events in the digital case file. You can decide whether that story is credible in whole, part, or not at all. </a:t>
            </a:r>
          </a:p>
          <a:p>
            <a:endParaRPr lang="en-US" dirty="0"/>
          </a:p>
        </p:txBody>
      </p:sp>
    </p:spTree>
    <p:extLst>
      <p:ext uri="{BB962C8B-B14F-4D97-AF65-F5344CB8AC3E}">
        <p14:creationId xmlns:p14="http://schemas.microsoft.com/office/powerpoint/2010/main" val="122047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7AEB-5DC9-4315-B929-AC09820E845A}"/>
              </a:ext>
            </a:extLst>
          </p:cNvPr>
          <p:cNvSpPr>
            <a:spLocks noGrp="1"/>
          </p:cNvSpPr>
          <p:nvPr>
            <p:ph type="title"/>
          </p:nvPr>
        </p:nvSpPr>
        <p:spPr/>
        <p:txBody>
          <a:bodyPr/>
          <a:lstStyle/>
          <a:p>
            <a:r>
              <a:rPr lang="en-US" dirty="0"/>
              <a:t>After Class – Written Bar Essay</a:t>
            </a:r>
          </a:p>
        </p:txBody>
      </p:sp>
      <p:sp>
        <p:nvSpPr>
          <p:cNvPr id="3" name="Content Placeholder 2">
            <a:extLst>
              <a:ext uri="{FF2B5EF4-FFF2-40B4-BE49-F238E27FC236}">
                <a16:creationId xmlns:a16="http://schemas.microsoft.com/office/drawing/2014/main" id="{AC5FB9E2-541F-4AEF-8E87-48ECEFA5B88A}"/>
              </a:ext>
            </a:extLst>
          </p:cNvPr>
          <p:cNvSpPr>
            <a:spLocks noGrp="1"/>
          </p:cNvSpPr>
          <p:nvPr>
            <p:ph idx="1"/>
          </p:nvPr>
        </p:nvSpPr>
        <p:spPr/>
        <p:txBody>
          <a:bodyPr/>
          <a:lstStyle/>
          <a:p>
            <a:r>
              <a:rPr lang="en-US" dirty="0"/>
              <a:t>Download the written Bar Exam essay under “Week 7 Assignments” on the website.</a:t>
            </a:r>
          </a:p>
          <a:p>
            <a:r>
              <a:rPr lang="en-US" dirty="0"/>
              <a:t>Write a one to two page essay answer and submit it to your professor by 5:30 pm next week.</a:t>
            </a:r>
          </a:p>
          <a:p>
            <a:r>
              <a:rPr lang="en-US" dirty="0"/>
              <a:t>You are not expected to be experts in this yet, but use the guidance in the instructions and follow the C/IRAC method. </a:t>
            </a:r>
          </a:p>
          <a:p>
            <a:r>
              <a:rPr lang="en-US" dirty="0"/>
              <a:t>Be concise and consider counterarguments.  Organize your thoughts in an easy-to-follow method.</a:t>
            </a:r>
          </a:p>
          <a:p>
            <a:r>
              <a:rPr lang="en-US" dirty="0"/>
              <a:t>On the final class, we will go over feedback and give you some tips about effective Bar Essay writing. </a:t>
            </a:r>
          </a:p>
        </p:txBody>
      </p:sp>
    </p:spTree>
    <p:extLst>
      <p:ext uri="{BB962C8B-B14F-4D97-AF65-F5344CB8AC3E}">
        <p14:creationId xmlns:p14="http://schemas.microsoft.com/office/powerpoint/2010/main" val="16465849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953</TotalTime>
  <Words>655</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Plea Negotiations</vt:lpstr>
      <vt:lpstr>What can be negotiated?</vt:lpstr>
      <vt:lpstr>Examples:</vt:lpstr>
      <vt:lpstr>How much should these considerations matter to each party?</vt:lpstr>
      <vt:lpstr>How much should these considerations matter to each party?</vt:lpstr>
      <vt:lpstr>What are other considerations?</vt:lpstr>
      <vt:lpstr>Plea Negotiation Exercise</vt:lpstr>
      <vt:lpstr>After Exercise</vt:lpstr>
      <vt:lpstr>After Class – Written Bar Essay</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Robbery With A  Dangerous Weapon</dc:title>
  <dc:creator>Aberle, Albert B.</dc:creator>
  <cp:lastModifiedBy>Brennan Aberle</cp:lastModifiedBy>
  <cp:revision>48</cp:revision>
  <dcterms:created xsi:type="dcterms:W3CDTF">2017-01-29T21:14:40Z</dcterms:created>
  <dcterms:modified xsi:type="dcterms:W3CDTF">2021-02-18T17:13:54Z</dcterms:modified>
</cp:coreProperties>
</file>