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83" r:id="rId4"/>
    <p:sldId id="258" r:id="rId5"/>
    <p:sldId id="260" r:id="rId6"/>
    <p:sldId id="261" r:id="rId7"/>
    <p:sldId id="262" r:id="rId8"/>
    <p:sldId id="273" r:id="rId9"/>
    <p:sldId id="263" r:id="rId10"/>
    <p:sldId id="271" r:id="rId11"/>
    <p:sldId id="272" r:id="rId12"/>
    <p:sldId id="275" r:id="rId13"/>
    <p:sldId id="266" r:id="rId14"/>
    <p:sldId id="276" r:id="rId15"/>
    <p:sldId id="277" r:id="rId16"/>
    <p:sldId id="278" r:id="rId17"/>
    <p:sldId id="267" r:id="rId18"/>
    <p:sldId id="279" r:id="rId19"/>
    <p:sldId id="280" r:id="rId20"/>
    <p:sldId id="269" r:id="rId21"/>
    <p:sldId id="28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69"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AD090F-0537-4DE4-828F-CC27277FAD36}" type="datetimeFigureOut">
              <a:rPr lang="en-US" smtClean="0"/>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876116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AD090F-0537-4DE4-828F-CC27277FAD36}" type="datetimeFigureOut">
              <a:rPr lang="en-US" smtClean="0"/>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808341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AD090F-0537-4DE4-828F-CC27277FAD36}" type="datetimeFigureOut">
              <a:rPr lang="en-US" smtClean="0"/>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82428-C638-47FE-A813-42F990B84682}"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85681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AD090F-0537-4DE4-828F-CC27277FAD36}" type="datetimeFigureOut">
              <a:rPr lang="en-US" smtClean="0"/>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3330351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AD090F-0537-4DE4-828F-CC27277FAD36}" type="datetimeFigureOut">
              <a:rPr lang="en-US" smtClean="0"/>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82428-C638-47FE-A813-42F990B84682}"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63029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AD090F-0537-4DE4-828F-CC27277FAD36}" type="datetimeFigureOut">
              <a:rPr lang="en-US" smtClean="0"/>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39195182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AD090F-0537-4DE4-828F-CC27277FAD36}" type="datetimeFigureOut">
              <a:rPr lang="en-US" smtClean="0"/>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2836513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AD090F-0537-4DE4-828F-CC27277FAD36}" type="datetimeFigureOut">
              <a:rPr lang="en-US" smtClean="0"/>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1272898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AD090F-0537-4DE4-828F-CC27277FAD36}" type="datetimeFigureOut">
              <a:rPr lang="en-US" smtClean="0"/>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3187115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AD090F-0537-4DE4-828F-CC27277FAD36}" type="datetimeFigureOut">
              <a:rPr lang="en-US" smtClean="0"/>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75484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AD090F-0537-4DE4-828F-CC27277FAD36}" type="datetimeFigureOut">
              <a:rPr lang="en-US" smtClean="0"/>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199792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AD090F-0537-4DE4-828F-CC27277FAD36}" type="datetimeFigureOut">
              <a:rPr lang="en-US" smtClean="0"/>
              <a:t>2/10/2021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507139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AD090F-0537-4DE4-828F-CC27277FAD36}" type="datetimeFigureOut">
              <a:rPr lang="en-US" smtClean="0"/>
              <a:t>2/10/2021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425681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AD090F-0537-4DE4-828F-CC27277FAD36}" type="datetimeFigureOut">
              <a:rPr lang="en-US" smtClean="0"/>
              <a:t>2/10/2021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2530586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AD090F-0537-4DE4-828F-CC27277FAD36}" type="datetimeFigureOut">
              <a:rPr lang="en-US" smtClean="0"/>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2105133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AD090F-0537-4DE4-828F-CC27277FAD36}" type="datetimeFigureOut">
              <a:rPr lang="en-US" smtClean="0"/>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4031036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AAD090F-0537-4DE4-828F-CC27277FAD36}" type="datetimeFigureOut">
              <a:rPr lang="en-US" smtClean="0"/>
              <a:t>2/10/2021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8B82428-C638-47FE-A813-42F990B84682}" type="slidenum">
              <a:rPr lang="en-US" smtClean="0"/>
              <a:t>‹#›</a:t>
            </a:fld>
            <a:endParaRPr lang="en-US" dirty="0"/>
          </a:p>
        </p:txBody>
      </p:sp>
    </p:spTree>
    <p:extLst>
      <p:ext uri="{BB962C8B-B14F-4D97-AF65-F5344CB8AC3E}">
        <p14:creationId xmlns:p14="http://schemas.microsoft.com/office/powerpoint/2010/main" val="341410430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nccourts.gov/assets/documents/publications/FelonyChart_1013MaxChart.pdf?JOZLdcExFM1TmlzHLiPcH7dUcMjQ8Ls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ccourts.gov/assets/documents/publications/Misd_Chart_120113.pdf?WArAtxWrVAxglwV5ulnL3uovrhVU2hhB"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accent1">
                    <a:lumMod val="50000"/>
                  </a:schemeClr>
                </a:solidFill>
              </a:rPr>
              <a:t>Sentencing and Punishment</a:t>
            </a:r>
          </a:p>
        </p:txBody>
      </p:sp>
      <p:sp>
        <p:nvSpPr>
          <p:cNvPr id="3" name="Subtitle 2"/>
          <p:cNvSpPr>
            <a:spLocks noGrp="1"/>
          </p:cNvSpPr>
          <p:nvPr>
            <p:ph type="subTitle" idx="1"/>
          </p:nvPr>
        </p:nvSpPr>
        <p:spPr/>
        <p:txBody>
          <a:bodyPr>
            <a:normAutofit/>
          </a:bodyPr>
          <a:lstStyle/>
          <a:p>
            <a:r>
              <a:rPr lang="en-US" sz="2000" b="1" dirty="0"/>
              <a:t>Structured Sentencing in North Carolina</a:t>
            </a:r>
          </a:p>
        </p:txBody>
      </p:sp>
    </p:spTree>
    <p:extLst>
      <p:ext uri="{BB962C8B-B14F-4D97-AF65-F5344CB8AC3E}">
        <p14:creationId xmlns:p14="http://schemas.microsoft.com/office/powerpoint/2010/main" val="3302022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Misdemeanor Record Level Quiz</a:t>
            </a:r>
          </a:p>
        </p:txBody>
      </p:sp>
      <p:sp>
        <p:nvSpPr>
          <p:cNvPr id="3" name="Content Placeholder 2"/>
          <p:cNvSpPr>
            <a:spLocks noGrp="1"/>
          </p:cNvSpPr>
          <p:nvPr>
            <p:ph idx="1"/>
          </p:nvPr>
        </p:nvSpPr>
        <p:spPr>
          <a:xfrm>
            <a:off x="575734" y="1627189"/>
            <a:ext cx="8596668" cy="4138611"/>
          </a:xfrm>
        </p:spPr>
        <p:txBody>
          <a:bodyPr>
            <a:normAutofit lnSpcReduction="10000"/>
          </a:bodyPr>
          <a:lstStyle/>
          <a:p>
            <a:r>
              <a:rPr lang="en-US" dirty="0"/>
              <a:t>John was charged with resisting a public officer in April of 2005 and DWI in June of 2005. He pled guilty to both on September 1, 2005.  </a:t>
            </a:r>
          </a:p>
          <a:p>
            <a:r>
              <a:rPr lang="en-US" dirty="0"/>
              <a:t>John was later convicted of Felony Assault with a Deadly Weapon Inflicting Serious Injury on May 22, 2006.</a:t>
            </a:r>
          </a:p>
          <a:p>
            <a:r>
              <a:rPr lang="en-US" dirty="0"/>
              <a:t>John was charged with Possession of up to ½ oz. of Marijuana on June 13, 2007, but wasn’t convicted until June 21, 2012.</a:t>
            </a:r>
          </a:p>
          <a:p>
            <a:r>
              <a:rPr lang="en-US" dirty="0"/>
              <a:t>John was charged with a second DWI in March 7, 2009 and convicted in December 17, 2009.</a:t>
            </a:r>
          </a:p>
          <a:p>
            <a:endParaRPr lang="en-US" dirty="0"/>
          </a:p>
          <a:p>
            <a:pPr marL="0" indent="0">
              <a:buNone/>
            </a:pPr>
            <a:r>
              <a:rPr lang="en-US" dirty="0"/>
              <a:t>How many conviction dates does John have?</a:t>
            </a:r>
          </a:p>
          <a:p>
            <a:pPr marL="0" indent="0">
              <a:buNone/>
            </a:pPr>
            <a:endParaRPr lang="en-US" dirty="0"/>
          </a:p>
          <a:p>
            <a:pPr marL="0" indent="0">
              <a:buNone/>
            </a:pPr>
            <a:r>
              <a:rPr lang="en-US" dirty="0"/>
              <a:t>What is his record level for misdemeanor sentencing purposes?</a:t>
            </a:r>
          </a:p>
        </p:txBody>
      </p:sp>
    </p:spTree>
    <p:extLst>
      <p:ext uri="{BB962C8B-B14F-4D97-AF65-F5344CB8AC3E}">
        <p14:creationId xmlns:p14="http://schemas.microsoft.com/office/powerpoint/2010/main" val="90134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Misdemeanor Sentencing Quiz</a:t>
            </a:r>
          </a:p>
        </p:txBody>
      </p:sp>
      <p:sp>
        <p:nvSpPr>
          <p:cNvPr id="3" name="Content Placeholder 2"/>
          <p:cNvSpPr>
            <a:spLocks noGrp="1"/>
          </p:cNvSpPr>
          <p:nvPr>
            <p:ph idx="1"/>
          </p:nvPr>
        </p:nvSpPr>
        <p:spPr/>
        <p:txBody>
          <a:bodyPr/>
          <a:lstStyle/>
          <a:p>
            <a:r>
              <a:rPr lang="en-US" dirty="0"/>
              <a:t>James pleads guilty to Communicating Threats, a Class 1 misdemeanor.  James is a record level 1.  The judge sentences James to 45 days in jail, but suspends the sentence and a places him on probation for 12 months.  </a:t>
            </a:r>
          </a:p>
          <a:p>
            <a:r>
              <a:rPr lang="en-US" sz="2000" dirty="0"/>
              <a:t>Can the judge impose this sentence?</a:t>
            </a:r>
          </a:p>
          <a:p>
            <a:r>
              <a:rPr lang="en-US" sz="2000" dirty="0"/>
              <a:t>Yes</a:t>
            </a:r>
          </a:p>
          <a:p>
            <a:r>
              <a:rPr lang="en-US" sz="2000" dirty="0"/>
              <a:t>What if the judge also wants James to serve a 2 day split sentence on the weekend?</a:t>
            </a:r>
            <a:endParaRPr lang="en-US" dirty="0"/>
          </a:p>
          <a:p>
            <a:r>
              <a:rPr lang="en-US" sz="2000" dirty="0"/>
              <a:t>No, this box does not allow an intermediate punishment.</a:t>
            </a:r>
          </a:p>
        </p:txBody>
      </p:sp>
    </p:spTree>
    <p:extLst>
      <p:ext uri="{BB962C8B-B14F-4D97-AF65-F5344CB8AC3E}">
        <p14:creationId xmlns:p14="http://schemas.microsoft.com/office/powerpoint/2010/main" val="55551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Misdemeanor Sentencing Quiz</a:t>
            </a:r>
          </a:p>
        </p:txBody>
      </p:sp>
      <p:sp>
        <p:nvSpPr>
          <p:cNvPr id="3" name="Content Placeholder 2"/>
          <p:cNvSpPr>
            <a:spLocks noGrp="1"/>
          </p:cNvSpPr>
          <p:nvPr>
            <p:ph idx="1"/>
          </p:nvPr>
        </p:nvSpPr>
        <p:spPr/>
        <p:txBody>
          <a:bodyPr/>
          <a:lstStyle/>
          <a:p>
            <a:r>
              <a:rPr lang="en-US" dirty="0"/>
              <a:t>Richard pleads guilty to Resisting a Public Officer, a Class 2 misdemeanor. Richard is a record level 2.  The judge sentences Richard to 45 days in jail, but suspends the sentence and a places him on probation for 12 months.  </a:t>
            </a:r>
          </a:p>
          <a:p>
            <a:pPr marL="0" indent="0">
              <a:buNone/>
            </a:pPr>
            <a:endParaRPr lang="en-US" dirty="0"/>
          </a:p>
          <a:p>
            <a:r>
              <a:rPr lang="en-US" sz="2000" dirty="0"/>
              <a:t>Can the judge impose this sentence?</a:t>
            </a:r>
          </a:p>
          <a:p>
            <a:pPr lvl="1"/>
            <a:r>
              <a:rPr lang="en-US" dirty="0"/>
              <a:t>Yes</a:t>
            </a:r>
          </a:p>
          <a:p>
            <a:r>
              <a:rPr lang="en-US" sz="2000" dirty="0"/>
              <a:t>What if the judge also wants Richard to serve a 12 day split sentence?</a:t>
            </a:r>
          </a:p>
          <a:p>
            <a:pPr lvl="1"/>
            <a:r>
              <a:rPr lang="en-US" dirty="0"/>
              <a:t>No, the max split that John could serve is 11 days. (1/4</a:t>
            </a:r>
            <a:r>
              <a:rPr lang="en-US" baseline="30000" dirty="0"/>
              <a:t>th</a:t>
            </a:r>
            <a:r>
              <a:rPr lang="en-US" dirty="0"/>
              <a:t> of 45 days)</a:t>
            </a:r>
          </a:p>
        </p:txBody>
      </p:sp>
    </p:spTree>
    <p:extLst>
      <p:ext uri="{BB962C8B-B14F-4D97-AF65-F5344CB8AC3E}">
        <p14:creationId xmlns:p14="http://schemas.microsoft.com/office/powerpoint/2010/main" val="117716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Felony Sentencing Grid </a:t>
            </a:r>
          </a:p>
        </p:txBody>
      </p:sp>
      <p:sp>
        <p:nvSpPr>
          <p:cNvPr id="3" name="Content Placeholder 2"/>
          <p:cNvSpPr>
            <a:spLocks noGrp="1"/>
          </p:cNvSpPr>
          <p:nvPr>
            <p:ph idx="1"/>
          </p:nvPr>
        </p:nvSpPr>
        <p:spPr/>
        <p:txBody>
          <a:bodyPr>
            <a:normAutofit lnSpcReduction="10000"/>
          </a:bodyPr>
          <a:lstStyle/>
          <a:p>
            <a:r>
              <a:rPr lang="en-US" dirty="0">
                <a:hlinkClick r:id="rId2"/>
              </a:rPr>
              <a:t>https://www.nccourts.gov/assets/documents/publications/FelonyChart_1013MaxChart.pdf?JOZLdcExFM1TmlzHLiPcH7dUcMjQ8Ls7</a:t>
            </a:r>
            <a:endParaRPr lang="en-US" dirty="0"/>
          </a:p>
          <a:p>
            <a:r>
              <a:rPr lang="en-US" dirty="0"/>
              <a:t>Click on the Felony Sentencing Grids on the website</a:t>
            </a:r>
          </a:p>
          <a:p>
            <a:r>
              <a:rPr lang="en-US" dirty="0"/>
              <a:t>When being sentenced for a felony, a judge will impose a sentence from the mitigated, presumptive, or aggravated ranges that includes a minimum and a maximum sentence from the box that is applicable for the level of crime and the defendant’s prior criminal record.</a:t>
            </a:r>
          </a:p>
          <a:p>
            <a:r>
              <a:rPr lang="en-US" dirty="0"/>
              <a:t>If the sentence is probationary, the judge will pick a sentencing range for the defendant to serve in prison, then suspend that sentence, and place the defendant on probation for a certain amount of time.  If the defendant never violates probation, they don’t have to serve the prison time.</a:t>
            </a:r>
          </a:p>
          <a:p>
            <a:r>
              <a:rPr lang="en-US" dirty="0"/>
              <a:t>If you have pre-trial jail credit, this will be applied to whatever sentence you receive, whether it is active or probationary.</a:t>
            </a:r>
          </a:p>
          <a:p>
            <a:endParaRPr lang="en-US" dirty="0"/>
          </a:p>
        </p:txBody>
      </p:sp>
    </p:spTree>
    <p:extLst>
      <p:ext uri="{BB962C8B-B14F-4D97-AF65-F5344CB8AC3E}">
        <p14:creationId xmlns:p14="http://schemas.microsoft.com/office/powerpoint/2010/main" val="233284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800" y="1562101"/>
            <a:ext cx="8715202" cy="4479262"/>
          </a:xfrm>
        </p:spPr>
        <p:txBody>
          <a:bodyPr>
            <a:normAutofit/>
          </a:bodyPr>
          <a:lstStyle/>
          <a:p>
            <a:pPr marL="0" indent="0">
              <a:buNone/>
            </a:pPr>
            <a:r>
              <a:rPr lang="en-US" sz="2000" dirty="0"/>
              <a:t>For example a judge could impose a sentence by saying:</a:t>
            </a:r>
          </a:p>
          <a:p>
            <a:pPr marL="0" indent="0">
              <a:buNone/>
            </a:pPr>
            <a:endParaRPr lang="en-US" sz="2000" dirty="0"/>
          </a:p>
          <a:p>
            <a:pPr>
              <a:buAutoNum type="arabicParenR"/>
            </a:pPr>
            <a:r>
              <a:rPr lang="en-US" sz="2000" dirty="0"/>
              <a:t>I’m sentencing you to 4-14 months, suspended, and placing you on probation for 24 months. (Community or Intermediate Punishment)</a:t>
            </a:r>
          </a:p>
          <a:p>
            <a:pPr>
              <a:buAutoNum type="arabicParenR"/>
            </a:pPr>
            <a:r>
              <a:rPr lang="en-US" sz="2000" dirty="0"/>
              <a:t>I’m sentencing you to 4-14 months in prison. (Active Punishment)</a:t>
            </a:r>
          </a:p>
          <a:p>
            <a:pPr>
              <a:buAutoNum type="arabicParenR"/>
            </a:pPr>
            <a:r>
              <a:rPr lang="en-US" sz="2000" dirty="0"/>
              <a:t>I’m sentencing you to 4-14 months in prison, but the sentence is suspended and you are placed on supervised probation for 24 months.  As a special condition of probation, you are to serve a 30 day split sentence in jail. (Intermediate Punishment)</a:t>
            </a:r>
          </a:p>
          <a:p>
            <a:endParaRPr lang="en-US" dirty="0"/>
          </a:p>
        </p:txBody>
      </p:sp>
    </p:spTree>
    <p:extLst>
      <p:ext uri="{BB962C8B-B14F-4D97-AF65-F5344CB8AC3E}">
        <p14:creationId xmlns:p14="http://schemas.microsoft.com/office/powerpoint/2010/main" val="403909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a sentencing range work?</a:t>
            </a:r>
          </a:p>
        </p:txBody>
      </p:sp>
      <p:sp>
        <p:nvSpPr>
          <p:cNvPr id="3" name="Content Placeholder 2"/>
          <p:cNvSpPr>
            <a:spLocks noGrp="1"/>
          </p:cNvSpPr>
          <p:nvPr>
            <p:ph idx="1"/>
          </p:nvPr>
        </p:nvSpPr>
        <p:spPr>
          <a:xfrm>
            <a:off x="406400" y="1536701"/>
            <a:ext cx="8867602" cy="4504662"/>
          </a:xfrm>
        </p:spPr>
        <p:txBody>
          <a:bodyPr/>
          <a:lstStyle/>
          <a:p>
            <a:pPr marL="0" indent="0">
              <a:buNone/>
            </a:pPr>
            <a:endParaRPr lang="en-US" dirty="0"/>
          </a:p>
          <a:p>
            <a:pPr marL="0" indent="0">
              <a:buNone/>
            </a:pPr>
            <a:endParaRPr lang="en-US" dirty="0"/>
          </a:p>
          <a:p>
            <a:pPr marL="0" indent="0">
              <a:buNone/>
            </a:pPr>
            <a:r>
              <a:rPr lang="en-US" dirty="0"/>
              <a:t>All sentences have 9 months added on the end for parole time. The defendant will go to prison for the total time, minus 9 months, and can work their way down to their minimum sentence. After their release from prison, they can avoid serving the 9 months in jail, as long as they don’t get their parole revoked.</a:t>
            </a:r>
          </a:p>
          <a:p>
            <a:pPr marL="0" indent="0">
              <a:buNone/>
            </a:pPr>
            <a:endParaRPr lang="en-US" dirty="0"/>
          </a:p>
          <a:p>
            <a:pPr marL="0" indent="0">
              <a:buNone/>
            </a:pPr>
            <a:r>
              <a:rPr lang="en-US" dirty="0"/>
              <a:t>A 4-14 month active sentence means that a defendant goes to prison for 5 months.  With good behavior, they can get out of prison in 4 months. If they don’t violate parole over the next 9 months, their sentence is complete. If they do violate parole at any time in the next 9 months, they could serve the additional 9 months.</a:t>
            </a:r>
          </a:p>
          <a:p>
            <a:endParaRPr lang="en-US" dirty="0"/>
          </a:p>
          <a:p>
            <a:pPr marL="0" indent="0">
              <a:buNone/>
            </a:pPr>
            <a:r>
              <a:rPr lang="en-US" dirty="0"/>
              <a:t> </a:t>
            </a:r>
          </a:p>
        </p:txBody>
      </p:sp>
    </p:spTree>
    <p:extLst>
      <p:ext uri="{BB962C8B-B14F-4D97-AF65-F5344CB8AC3E}">
        <p14:creationId xmlns:p14="http://schemas.microsoft.com/office/powerpoint/2010/main" val="1149774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Tom is given a 4-14 month sentence, suspended and placed on probation for 12 months. If Tom doesn’t violate his probation for 12 months, his probation will be terminated and he never serves a day in jail.</a:t>
            </a:r>
          </a:p>
          <a:p>
            <a:r>
              <a:rPr lang="en-US" dirty="0"/>
              <a:t>If Tom violates his probation and it gets revoked, he will go to prison for 5 months, but will have the chance to get out in 4 months.</a:t>
            </a:r>
          </a:p>
          <a:p>
            <a:r>
              <a:rPr lang="en-US" dirty="0"/>
              <a:t>After Tom is released from prison, he will be on “post-release supervision” for 9 more months. If Tom doesn’t violate his post-release supervision, he will do no more time in jail. If he does violate his post-release supervision, he could serve an additional 9 months.</a:t>
            </a:r>
          </a:p>
          <a:p>
            <a:endParaRPr lang="en-US" dirty="0"/>
          </a:p>
          <a:p>
            <a:endParaRPr lang="en-US" dirty="0"/>
          </a:p>
        </p:txBody>
      </p:sp>
    </p:spTree>
    <p:extLst>
      <p:ext uri="{BB962C8B-B14F-4D97-AF65-F5344CB8AC3E}">
        <p14:creationId xmlns:p14="http://schemas.microsoft.com/office/powerpoint/2010/main" val="231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Calculating a Prior Record for Felony Sentencing Purposes</a:t>
            </a:r>
          </a:p>
        </p:txBody>
      </p:sp>
      <p:sp>
        <p:nvSpPr>
          <p:cNvPr id="3" name="Content Placeholder 2"/>
          <p:cNvSpPr>
            <a:spLocks noGrp="1"/>
          </p:cNvSpPr>
          <p:nvPr>
            <p:ph idx="1"/>
          </p:nvPr>
        </p:nvSpPr>
        <p:spPr/>
        <p:txBody>
          <a:bodyPr/>
          <a:lstStyle/>
          <a:p>
            <a:r>
              <a:rPr lang="en-US" dirty="0"/>
              <a:t>Calculating a prior record level for Felony Sentencing purposes is based on how many points a defendant has. A defendant is then assigned level 1-6. </a:t>
            </a:r>
          </a:p>
          <a:p>
            <a:r>
              <a:rPr lang="en-US" dirty="0"/>
              <a:t>While misdemeanor record levels are only determined by the number of prior conviction dates without regard to what those convictions are for, felony record levels are also influenced by the types of prior convictions, with more serious prior convictions counting for more points.</a:t>
            </a:r>
          </a:p>
          <a:p>
            <a:r>
              <a:rPr lang="en-US" dirty="0"/>
              <a:t>The same rules apply, however, about only counting one conviction per conviction date. The most serious charge on a given date would be the one that would count.  </a:t>
            </a:r>
          </a:p>
        </p:txBody>
      </p:sp>
    </p:spTree>
    <p:extLst>
      <p:ext uri="{BB962C8B-B14F-4D97-AF65-F5344CB8AC3E}">
        <p14:creationId xmlns:p14="http://schemas.microsoft.com/office/powerpoint/2010/main" val="3739057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734" y="381000"/>
            <a:ext cx="8596668" cy="1320800"/>
          </a:xfrm>
        </p:spPr>
        <p:txBody>
          <a:bodyPr/>
          <a:lstStyle/>
          <a:p>
            <a:r>
              <a:rPr lang="en-US" dirty="0"/>
              <a:t>Calculating a Prior Record for Felony Sentencing Purposes</a:t>
            </a:r>
          </a:p>
        </p:txBody>
      </p:sp>
      <p:sp>
        <p:nvSpPr>
          <p:cNvPr id="3" name="Content Placeholder 2"/>
          <p:cNvSpPr>
            <a:spLocks noGrp="1"/>
          </p:cNvSpPr>
          <p:nvPr>
            <p:ph idx="1"/>
          </p:nvPr>
        </p:nvSpPr>
        <p:spPr>
          <a:xfrm>
            <a:off x="296334" y="2020889"/>
            <a:ext cx="8596668" cy="3880773"/>
          </a:xfrm>
        </p:spPr>
        <p:txBody>
          <a:bodyPr/>
          <a:lstStyle/>
          <a:p>
            <a:r>
              <a:rPr lang="en-US" dirty="0"/>
              <a:t>Class A Felonies: 10 points</a:t>
            </a:r>
          </a:p>
          <a:p>
            <a:r>
              <a:rPr lang="en-US" dirty="0"/>
              <a:t>Class B1 Felonies: 9 points</a:t>
            </a:r>
          </a:p>
          <a:p>
            <a:r>
              <a:rPr lang="en-US" dirty="0"/>
              <a:t>Class B2, C, or D Felonies: 6 points</a:t>
            </a:r>
          </a:p>
          <a:p>
            <a:r>
              <a:rPr lang="en-US" dirty="0"/>
              <a:t>Class E, F, or G Felonies: 4 points</a:t>
            </a:r>
          </a:p>
          <a:p>
            <a:r>
              <a:rPr lang="en-US" dirty="0"/>
              <a:t>Class H, I Felonies: 2 points</a:t>
            </a:r>
          </a:p>
          <a:p>
            <a:r>
              <a:rPr lang="en-US" dirty="0"/>
              <a:t>Class A1 or 1 Misdemeanors, DWIs, M. Death by Motor Vehicle: 1 point</a:t>
            </a:r>
          </a:p>
          <a:p>
            <a:r>
              <a:rPr lang="en-US" dirty="0"/>
              <a:t>Class 2 or 3 Misdemeanors, Traffic Offenses, or Infractions: 0 points</a:t>
            </a:r>
          </a:p>
          <a:p>
            <a:pPr marL="0" indent="0">
              <a:buNone/>
            </a:pPr>
            <a:endParaRPr lang="en-US" dirty="0"/>
          </a:p>
        </p:txBody>
      </p:sp>
    </p:spTree>
    <p:extLst>
      <p:ext uri="{BB962C8B-B14F-4D97-AF65-F5344CB8AC3E}">
        <p14:creationId xmlns:p14="http://schemas.microsoft.com/office/powerpoint/2010/main" val="3918415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Felony Record Level Quiz</a:t>
            </a:r>
          </a:p>
        </p:txBody>
      </p:sp>
      <p:sp>
        <p:nvSpPr>
          <p:cNvPr id="3" name="Content Placeholder 2"/>
          <p:cNvSpPr>
            <a:spLocks noGrp="1"/>
          </p:cNvSpPr>
          <p:nvPr>
            <p:ph idx="1"/>
          </p:nvPr>
        </p:nvSpPr>
        <p:spPr>
          <a:xfrm>
            <a:off x="575734" y="1627189"/>
            <a:ext cx="8596668" cy="4471394"/>
          </a:xfrm>
        </p:spPr>
        <p:txBody>
          <a:bodyPr>
            <a:normAutofit lnSpcReduction="10000"/>
          </a:bodyPr>
          <a:lstStyle/>
          <a:p>
            <a:r>
              <a:rPr lang="en-US" dirty="0"/>
              <a:t>John was charged with resisting a public officer in April of 2005 and DWI in June of 2005. He pled guilty to both on September 1, 2005.  </a:t>
            </a:r>
          </a:p>
          <a:p>
            <a:r>
              <a:rPr lang="en-US" dirty="0"/>
              <a:t>John was later convicted of Felony Assault with a Deadly Weapon Inflicting Serious Injury on May 22, 2006.</a:t>
            </a:r>
          </a:p>
          <a:p>
            <a:pPr lvl="1"/>
            <a:r>
              <a:rPr lang="en-US" dirty="0"/>
              <a:t>AWDWISI = Class E Felony</a:t>
            </a:r>
          </a:p>
          <a:p>
            <a:r>
              <a:rPr lang="en-US" dirty="0"/>
              <a:t>John was charged with Possession of up to ½ oz. of Marijuana on June 13, 2007, but wasn’t convicted until June 21, 2012.</a:t>
            </a:r>
          </a:p>
          <a:p>
            <a:r>
              <a:rPr lang="en-US" dirty="0"/>
              <a:t>John was charged with a second DWI in March 7, 2009 and convicted in December 17, 2009.</a:t>
            </a:r>
          </a:p>
          <a:p>
            <a:endParaRPr lang="en-US" dirty="0"/>
          </a:p>
          <a:p>
            <a:pPr marL="0" indent="0">
              <a:buNone/>
            </a:pPr>
            <a:r>
              <a:rPr lang="en-US" dirty="0"/>
              <a:t>How many conviction dates does John have?</a:t>
            </a:r>
          </a:p>
          <a:p>
            <a:pPr marL="0" indent="0">
              <a:buNone/>
            </a:pPr>
            <a:endParaRPr lang="en-US" dirty="0"/>
          </a:p>
          <a:p>
            <a:pPr marL="0" indent="0">
              <a:buNone/>
            </a:pPr>
            <a:r>
              <a:rPr lang="en-US" dirty="0"/>
              <a:t>What is his record level for felony sentencing purposes?</a:t>
            </a:r>
          </a:p>
        </p:txBody>
      </p:sp>
    </p:spTree>
    <p:extLst>
      <p:ext uri="{BB962C8B-B14F-4D97-AF65-F5344CB8AC3E}">
        <p14:creationId xmlns:p14="http://schemas.microsoft.com/office/powerpoint/2010/main" val="390591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39800"/>
            <a:ext cx="10194482" cy="1320800"/>
          </a:xfrm>
        </p:spPr>
        <p:txBody>
          <a:bodyPr/>
          <a:lstStyle/>
          <a:p>
            <a:r>
              <a:rPr lang="en-US" dirty="0">
                <a:solidFill>
                  <a:schemeClr val="accent1">
                    <a:lumMod val="50000"/>
                  </a:schemeClr>
                </a:solidFill>
              </a:rPr>
              <a:t>A Brief History of Sentencing in North Carolina</a:t>
            </a:r>
          </a:p>
        </p:txBody>
      </p:sp>
      <p:sp>
        <p:nvSpPr>
          <p:cNvPr id="3" name="Content Placeholder 2"/>
          <p:cNvSpPr>
            <a:spLocks noGrp="1"/>
          </p:cNvSpPr>
          <p:nvPr>
            <p:ph idx="1"/>
          </p:nvPr>
        </p:nvSpPr>
        <p:spPr/>
        <p:txBody>
          <a:bodyPr>
            <a:normAutofit lnSpcReduction="10000"/>
          </a:bodyPr>
          <a:lstStyle/>
          <a:p>
            <a:r>
              <a:rPr lang="en-US" sz="2000" dirty="0"/>
              <a:t>Prior to 1990:  Courts had a wide degree of latitude to impose a sentence for a particular crime and defendants could shorten their prison time greatly through parole and early release.</a:t>
            </a:r>
          </a:p>
          <a:p>
            <a:r>
              <a:rPr lang="en-US" sz="2000" dirty="0"/>
              <a:t>1990: North Carolina General Assembly created the North Carolina Sentencing and Policy Advisory Commission made up of judges,  prosecutors, defense attorneys, law enforcement, and victims to assess the current sentencing system, identify problems, and propose solutions. </a:t>
            </a:r>
          </a:p>
          <a:p>
            <a:r>
              <a:rPr lang="en-US" sz="2000" dirty="0"/>
              <a:t>1993: The General Assembly passes the North Carolina Structured Sentencing Act and two revisions in 1995 and 2009.</a:t>
            </a:r>
          </a:p>
          <a:p>
            <a:r>
              <a:rPr lang="en-US" sz="2000" dirty="0"/>
              <a:t>2012: The General Assembly passes the Justice Reinvestment Act that makes some further revisions to Structured Sentencing  </a:t>
            </a:r>
          </a:p>
        </p:txBody>
      </p:sp>
    </p:spTree>
    <p:extLst>
      <p:ext uri="{BB962C8B-B14F-4D97-AF65-F5344CB8AC3E}">
        <p14:creationId xmlns:p14="http://schemas.microsoft.com/office/powerpoint/2010/main" val="805406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Special Sentencing Rules</a:t>
            </a:r>
          </a:p>
        </p:txBody>
      </p:sp>
      <p:sp>
        <p:nvSpPr>
          <p:cNvPr id="3" name="Content Placeholder 2"/>
          <p:cNvSpPr>
            <a:spLocks noGrp="1"/>
          </p:cNvSpPr>
          <p:nvPr>
            <p:ph idx="1"/>
          </p:nvPr>
        </p:nvSpPr>
        <p:spPr/>
        <p:txBody>
          <a:bodyPr/>
          <a:lstStyle/>
          <a:p>
            <a:r>
              <a:rPr lang="en-US" dirty="0"/>
              <a:t>Habitual Felon</a:t>
            </a:r>
          </a:p>
          <a:p>
            <a:pPr lvl="1"/>
            <a:r>
              <a:rPr lang="en-US" dirty="0"/>
              <a:t>Punishes felonies 4 classes higher (capped at class C)</a:t>
            </a:r>
          </a:p>
          <a:p>
            <a:r>
              <a:rPr lang="en-US" dirty="0"/>
              <a:t>DWI Cases</a:t>
            </a:r>
          </a:p>
          <a:p>
            <a:pPr lvl="1"/>
            <a:r>
              <a:rPr lang="en-US" dirty="0"/>
              <a:t>Levels A1 through 5</a:t>
            </a:r>
          </a:p>
          <a:p>
            <a:pPr lvl="1"/>
            <a:r>
              <a:rPr lang="en-US" dirty="0"/>
              <a:t>Varying requirements (including split sentence)</a:t>
            </a:r>
          </a:p>
          <a:p>
            <a:pPr lvl="1"/>
            <a:r>
              <a:rPr lang="en-US" dirty="0"/>
              <a:t>Based on Grossly Aggravating Factors, Aggravating Factors, and Mitigating Factors</a:t>
            </a:r>
          </a:p>
          <a:p>
            <a:r>
              <a:rPr lang="en-US" dirty="0"/>
              <a:t>Drug Trafficking</a:t>
            </a:r>
          </a:p>
          <a:p>
            <a:pPr lvl="1"/>
            <a:r>
              <a:rPr lang="en-US" dirty="0"/>
              <a:t>Mandatory minimum active sentences and fines</a:t>
            </a:r>
          </a:p>
          <a:p>
            <a:pPr lvl="1"/>
            <a:r>
              <a:rPr lang="en-US" dirty="0"/>
              <a:t>Attempt = punishment in structured sentencing chart</a:t>
            </a:r>
          </a:p>
          <a:p>
            <a:pPr lvl="1"/>
            <a:r>
              <a:rPr lang="en-US" dirty="0"/>
              <a:t>Substantial Assistance gives judge wide discretion</a:t>
            </a:r>
          </a:p>
        </p:txBody>
      </p:sp>
    </p:spTree>
    <p:extLst>
      <p:ext uri="{BB962C8B-B14F-4D97-AF65-F5344CB8AC3E}">
        <p14:creationId xmlns:p14="http://schemas.microsoft.com/office/powerpoint/2010/main" val="3127353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6948F-7BBD-4CD7-9C51-19EFF1D24E01}"/>
              </a:ext>
            </a:extLst>
          </p:cNvPr>
          <p:cNvSpPr>
            <a:spLocks noGrp="1"/>
          </p:cNvSpPr>
          <p:nvPr>
            <p:ph type="title"/>
          </p:nvPr>
        </p:nvSpPr>
        <p:spPr/>
        <p:txBody>
          <a:bodyPr/>
          <a:lstStyle/>
          <a:p>
            <a:r>
              <a:rPr lang="en-US" dirty="0"/>
              <a:t>Sentencing Grids and Worksheet Class Exercise</a:t>
            </a:r>
          </a:p>
        </p:txBody>
      </p:sp>
      <p:sp>
        <p:nvSpPr>
          <p:cNvPr id="3" name="Content Placeholder 2">
            <a:extLst>
              <a:ext uri="{FF2B5EF4-FFF2-40B4-BE49-F238E27FC236}">
                <a16:creationId xmlns:a16="http://schemas.microsoft.com/office/drawing/2014/main" id="{1B7C0555-5615-4CCB-A8F9-E42CCFD3A878}"/>
              </a:ext>
            </a:extLst>
          </p:cNvPr>
          <p:cNvSpPr>
            <a:spLocks noGrp="1"/>
          </p:cNvSpPr>
          <p:nvPr>
            <p:ph idx="1"/>
          </p:nvPr>
        </p:nvSpPr>
        <p:spPr/>
        <p:txBody>
          <a:bodyPr>
            <a:normAutofit/>
          </a:bodyPr>
          <a:lstStyle/>
          <a:p>
            <a:r>
              <a:rPr lang="en-US" sz="2800" dirty="0"/>
              <a:t>Close </a:t>
            </a:r>
            <a:r>
              <a:rPr lang="en-US" sz="2800" dirty="0" err="1"/>
              <a:t>Powerpoint</a:t>
            </a:r>
            <a:r>
              <a:rPr lang="en-US" sz="2800" dirty="0"/>
              <a:t> and discuss the two sentencing </a:t>
            </a:r>
            <a:r>
              <a:rPr lang="en-US" sz="2800"/>
              <a:t>grids.</a:t>
            </a:r>
          </a:p>
          <a:p>
            <a:pPr marL="0" indent="0">
              <a:buNone/>
            </a:pPr>
            <a:endParaRPr lang="en-US" sz="2800" dirty="0"/>
          </a:p>
          <a:p>
            <a:r>
              <a:rPr lang="en-US" sz="2800" dirty="0"/>
              <a:t>Go to the website and do the exercise for Class 6</a:t>
            </a:r>
          </a:p>
        </p:txBody>
      </p:sp>
    </p:spTree>
    <p:extLst>
      <p:ext uri="{BB962C8B-B14F-4D97-AF65-F5344CB8AC3E}">
        <p14:creationId xmlns:p14="http://schemas.microsoft.com/office/powerpoint/2010/main" val="3007363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39800"/>
            <a:ext cx="10194482" cy="1320800"/>
          </a:xfrm>
        </p:spPr>
        <p:txBody>
          <a:bodyPr/>
          <a:lstStyle/>
          <a:p>
            <a:endParaRPr lang="en-US" dirty="0">
              <a:solidFill>
                <a:schemeClr val="accent1">
                  <a:lumMod val="50000"/>
                </a:schemeClr>
              </a:solidFill>
            </a:endParaRPr>
          </a:p>
        </p:txBody>
      </p:sp>
      <p:sp>
        <p:nvSpPr>
          <p:cNvPr id="3" name="Content Placeholder 2"/>
          <p:cNvSpPr>
            <a:spLocks noGrp="1"/>
          </p:cNvSpPr>
          <p:nvPr>
            <p:ph idx="1"/>
          </p:nvPr>
        </p:nvSpPr>
        <p:spPr/>
        <p:txBody>
          <a:bodyPr>
            <a:normAutofit/>
          </a:bodyPr>
          <a:lstStyle/>
          <a:p>
            <a:r>
              <a:rPr lang="en-US" sz="3000" dirty="0"/>
              <a:t>What is a Structured Sentencing system and how does it differ from a system where judicial discretion is more prevalent?</a:t>
            </a:r>
          </a:p>
          <a:p>
            <a:pPr marL="0" indent="0">
              <a:buNone/>
            </a:pPr>
            <a:endParaRPr lang="en-US" sz="3000" dirty="0"/>
          </a:p>
          <a:p>
            <a:r>
              <a:rPr lang="en-US" sz="3000" dirty="0"/>
              <a:t>What are some of the pros and cons of each system?</a:t>
            </a:r>
          </a:p>
        </p:txBody>
      </p:sp>
    </p:spTree>
    <p:extLst>
      <p:ext uri="{BB962C8B-B14F-4D97-AF65-F5344CB8AC3E}">
        <p14:creationId xmlns:p14="http://schemas.microsoft.com/office/powerpoint/2010/main" val="618838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234" y="177800"/>
            <a:ext cx="8596668" cy="1320800"/>
          </a:xfrm>
        </p:spPr>
        <p:txBody>
          <a:bodyPr/>
          <a:lstStyle/>
          <a:p>
            <a:r>
              <a:rPr lang="en-US" dirty="0"/>
              <a:t>Goals of the NC Sentencing and Policy Advisory Commission</a:t>
            </a:r>
          </a:p>
        </p:txBody>
      </p:sp>
      <p:sp>
        <p:nvSpPr>
          <p:cNvPr id="3" name="Content Placeholder 2"/>
          <p:cNvSpPr>
            <a:spLocks noGrp="1"/>
          </p:cNvSpPr>
          <p:nvPr>
            <p:ph idx="1"/>
          </p:nvPr>
        </p:nvSpPr>
        <p:spPr>
          <a:xfrm>
            <a:off x="613834" y="1498600"/>
            <a:ext cx="8596668" cy="3880773"/>
          </a:xfrm>
        </p:spPr>
        <p:txBody>
          <a:bodyPr>
            <a:noAutofit/>
          </a:bodyPr>
          <a:lstStyle/>
          <a:p>
            <a:r>
              <a:rPr lang="en-US" dirty="0"/>
              <a:t>Sentencing policies should be truthful: The time actually served in prison or jail should bear a close and consistent relationship to the sentence imposed by the judge. Early parole release is abolished.</a:t>
            </a:r>
          </a:p>
          <a:p>
            <a:r>
              <a:rPr lang="en-US" dirty="0"/>
              <a:t>Sentencing policies should be consistent: Offenders convicted of similar offenses, who have similar prior records, should generally receive similar sentences.</a:t>
            </a:r>
          </a:p>
          <a:p>
            <a:r>
              <a:rPr lang="en-US" dirty="0"/>
              <a:t>Sentencing policies should be rational: The sentence should be proportional to the severity of the crime as measured by the harm to the victim and to the offender’s prior record.</a:t>
            </a:r>
          </a:p>
          <a:p>
            <a:r>
              <a:rPr lang="en-US" dirty="0"/>
              <a:t>Sentencing policies should set resource priorities: The use of prisons and jails should be prioritized first for violent and repeat offenders and community-based programs should be first utilized for nonviolent offenders with little or no prior record.</a:t>
            </a:r>
          </a:p>
          <a:p>
            <a:r>
              <a:rPr lang="en-US" dirty="0"/>
              <a:t>Sentencing policies should be balanced with correctional resources: Sentencing policies should be supported by adequate prison, jail and community based resources. </a:t>
            </a:r>
          </a:p>
        </p:txBody>
      </p:sp>
    </p:spTree>
    <p:extLst>
      <p:ext uri="{BB962C8B-B14F-4D97-AF65-F5344CB8AC3E}">
        <p14:creationId xmlns:p14="http://schemas.microsoft.com/office/powerpoint/2010/main" val="1245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Sentences</a:t>
            </a:r>
            <a:br>
              <a:rPr lang="en-US" dirty="0"/>
            </a:br>
            <a:r>
              <a:rPr lang="en-US" dirty="0"/>
              <a:t>N.C.G.S. § 15A-1340.10 - 1340.23</a:t>
            </a:r>
          </a:p>
        </p:txBody>
      </p:sp>
      <p:sp>
        <p:nvSpPr>
          <p:cNvPr id="3" name="Content Placeholder 2"/>
          <p:cNvSpPr>
            <a:spLocks noGrp="1"/>
          </p:cNvSpPr>
          <p:nvPr>
            <p:ph idx="1"/>
          </p:nvPr>
        </p:nvSpPr>
        <p:spPr/>
        <p:txBody>
          <a:bodyPr>
            <a:normAutofit/>
          </a:bodyPr>
          <a:lstStyle/>
          <a:p>
            <a:r>
              <a:rPr lang="en-US" sz="3600" dirty="0"/>
              <a:t>Misdemeanor </a:t>
            </a:r>
          </a:p>
          <a:p>
            <a:pPr lvl="1"/>
            <a:r>
              <a:rPr lang="en-US" sz="3200" dirty="0"/>
              <a:t>Exceptions for DWI Cases</a:t>
            </a:r>
          </a:p>
          <a:p>
            <a:pPr lvl="1"/>
            <a:endParaRPr lang="en-US" sz="3200" dirty="0"/>
          </a:p>
          <a:p>
            <a:r>
              <a:rPr lang="en-US" sz="3600" dirty="0"/>
              <a:t>Felony</a:t>
            </a:r>
          </a:p>
          <a:p>
            <a:pPr lvl="1"/>
            <a:r>
              <a:rPr lang="en-US" sz="3200" dirty="0"/>
              <a:t>Exceptions for Drug Trafficking</a:t>
            </a:r>
          </a:p>
        </p:txBody>
      </p:sp>
    </p:spTree>
    <p:extLst>
      <p:ext uri="{BB962C8B-B14F-4D97-AF65-F5344CB8AC3E}">
        <p14:creationId xmlns:p14="http://schemas.microsoft.com/office/powerpoint/2010/main" val="181804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Terms</a:t>
            </a:r>
          </a:p>
        </p:txBody>
      </p:sp>
      <p:sp>
        <p:nvSpPr>
          <p:cNvPr id="3" name="Content Placeholder 2"/>
          <p:cNvSpPr>
            <a:spLocks noGrp="1"/>
          </p:cNvSpPr>
          <p:nvPr>
            <p:ph idx="1"/>
          </p:nvPr>
        </p:nvSpPr>
        <p:spPr>
          <a:xfrm>
            <a:off x="563034" y="1589089"/>
            <a:ext cx="8596668" cy="4648979"/>
          </a:xfrm>
        </p:spPr>
        <p:txBody>
          <a:bodyPr>
            <a:normAutofit/>
          </a:bodyPr>
          <a:lstStyle/>
          <a:p>
            <a:r>
              <a:rPr lang="en-US" sz="2400" dirty="0"/>
              <a:t>Community Punishment: A sentence in a criminal case that does not include an active punishment.</a:t>
            </a:r>
          </a:p>
          <a:p>
            <a:pPr lvl="1"/>
            <a:r>
              <a:rPr lang="en-US" sz="2200" dirty="0"/>
              <a:t>A defendant may receive a supervised probation, unsupervised probation, or simply a fine.</a:t>
            </a:r>
          </a:p>
          <a:p>
            <a:r>
              <a:rPr lang="en-US" sz="2400" dirty="0"/>
              <a:t>Intermediate Punishment: A sentence in a criminal case that places an offender on supervised probation.</a:t>
            </a:r>
          </a:p>
          <a:p>
            <a:pPr lvl="1"/>
            <a:r>
              <a:rPr lang="en-US" sz="2200" dirty="0"/>
              <a:t>This may include a split sentence. A split sentence is an active component of an otherwise suspended sentence that is up to one quarter of the total sentence.</a:t>
            </a:r>
          </a:p>
          <a:p>
            <a:r>
              <a:rPr lang="en-US" sz="2400" dirty="0"/>
              <a:t>Active Punishment: Jail or prison sentence.</a:t>
            </a:r>
          </a:p>
          <a:p>
            <a:pPr lvl="1"/>
            <a:r>
              <a:rPr lang="en-US" sz="2200" dirty="0"/>
              <a:t>For felonies, also followed by Post-Release Supervision</a:t>
            </a:r>
          </a:p>
        </p:txBody>
      </p:sp>
    </p:spTree>
    <p:extLst>
      <p:ext uri="{BB962C8B-B14F-4D97-AF65-F5344CB8AC3E}">
        <p14:creationId xmlns:p14="http://schemas.microsoft.com/office/powerpoint/2010/main" val="1470822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Misdemeanor Punishment Grid</a:t>
            </a:r>
          </a:p>
        </p:txBody>
      </p:sp>
      <p:sp>
        <p:nvSpPr>
          <p:cNvPr id="3" name="Content Placeholder 2"/>
          <p:cNvSpPr>
            <a:spLocks noGrp="1"/>
          </p:cNvSpPr>
          <p:nvPr>
            <p:ph idx="1"/>
          </p:nvPr>
        </p:nvSpPr>
        <p:spPr>
          <a:xfrm>
            <a:off x="558800" y="1562100"/>
            <a:ext cx="8715202" cy="4799954"/>
          </a:xfrm>
        </p:spPr>
        <p:txBody>
          <a:bodyPr>
            <a:normAutofit fontScale="92500" lnSpcReduction="20000"/>
          </a:bodyPr>
          <a:lstStyle/>
          <a:p>
            <a:r>
              <a:rPr lang="en-US" dirty="0">
                <a:hlinkClick r:id="rId2"/>
              </a:rPr>
              <a:t>https://www.nccourts.gov/assets/documents/publications/Misd_Chart_120113.pdf?WArAtxWrVAxglwV5ulnL3uovrhVU2hhB</a:t>
            </a:r>
            <a:endParaRPr lang="en-US" dirty="0"/>
          </a:p>
          <a:p>
            <a:pPr marL="0" indent="0">
              <a:buNone/>
            </a:pPr>
            <a:endParaRPr lang="en-US" dirty="0"/>
          </a:p>
          <a:p>
            <a:r>
              <a:rPr lang="en-US" dirty="0"/>
              <a:t>Click on the misdemeanor sentencing grids on the website</a:t>
            </a:r>
          </a:p>
          <a:p>
            <a:endParaRPr lang="en-US" dirty="0"/>
          </a:p>
          <a:p>
            <a:r>
              <a:rPr lang="en-US" dirty="0"/>
              <a:t>When being sentenced for a misdemeanor, a judge may choose an appropriate sentence from the box that is applicable for the level of crime and the defendant’s prior criminal record.</a:t>
            </a:r>
          </a:p>
          <a:p>
            <a:endParaRPr lang="en-US" dirty="0"/>
          </a:p>
          <a:p>
            <a:r>
              <a:rPr lang="en-US" dirty="0"/>
              <a:t>If the sentence is probationary, as opposed to an active sentence or just a fine, the judge will pick a number of days for the defendant to serve in jail, then suspend that sentence, and place the defendant on probation for a certain amount of time.  If the defendant never violates probation, they don’t have to serve the jail time.</a:t>
            </a:r>
          </a:p>
          <a:p>
            <a:endParaRPr lang="en-US" dirty="0"/>
          </a:p>
          <a:p>
            <a:r>
              <a:rPr lang="en-US" dirty="0"/>
              <a:t>If you have pre-trial jail credit, this will be applied to whatever sentence you receive, whether it is active or probationary.</a:t>
            </a:r>
          </a:p>
          <a:p>
            <a:endParaRPr lang="en-US" dirty="0"/>
          </a:p>
          <a:p>
            <a:endParaRPr lang="en-US" dirty="0"/>
          </a:p>
          <a:p>
            <a:endParaRPr lang="en-US" dirty="0"/>
          </a:p>
        </p:txBody>
      </p:sp>
    </p:spTree>
    <p:extLst>
      <p:ext uri="{BB962C8B-B14F-4D97-AF65-F5344CB8AC3E}">
        <p14:creationId xmlns:p14="http://schemas.microsoft.com/office/powerpoint/2010/main" val="3407484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800" y="1562101"/>
            <a:ext cx="8715202" cy="4479262"/>
          </a:xfrm>
        </p:spPr>
        <p:txBody>
          <a:bodyPr>
            <a:normAutofit/>
          </a:bodyPr>
          <a:lstStyle/>
          <a:p>
            <a:pPr marL="0" indent="0">
              <a:buNone/>
            </a:pPr>
            <a:r>
              <a:rPr lang="en-US" sz="2000" dirty="0"/>
              <a:t>For example a judge could impose a sentence by saying:</a:t>
            </a:r>
          </a:p>
          <a:p>
            <a:pPr marL="0" indent="0">
              <a:buNone/>
            </a:pPr>
            <a:endParaRPr lang="en-US" sz="2000" dirty="0"/>
          </a:p>
          <a:p>
            <a:pPr>
              <a:buAutoNum type="arabicParenR"/>
            </a:pPr>
            <a:r>
              <a:rPr lang="en-US" sz="2000" dirty="0"/>
              <a:t>I’m sentencing you to a $50 fine. (Community Punishment)</a:t>
            </a:r>
          </a:p>
          <a:p>
            <a:pPr>
              <a:buAutoNum type="arabicParenR"/>
            </a:pPr>
            <a:r>
              <a:rPr lang="en-US" sz="2000" dirty="0"/>
              <a:t>I’m sentencing you to 45 days in jail. (Active Punishment)</a:t>
            </a:r>
          </a:p>
          <a:p>
            <a:pPr>
              <a:buAutoNum type="arabicParenR"/>
            </a:pPr>
            <a:r>
              <a:rPr lang="en-US" sz="2000" dirty="0"/>
              <a:t>I’m sentencing you to 45 days in jail, but the sentence is suspended and you are placed on supervised probation for 12 months. (Community or Intermediate Punishment)</a:t>
            </a:r>
          </a:p>
          <a:p>
            <a:pPr>
              <a:buAutoNum type="arabicParenR"/>
            </a:pPr>
            <a:r>
              <a:rPr lang="en-US" sz="2000" dirty="0"/>
              <a:t>I’m sentencing you to 45 days in jail, but the sentence is suspended and you are placed on supervised probation for 12 months.  As a special condition of probation, you are to serve a 2 day split sentence in jail. (Intermediate Punishment)</a:t>
            </a:r>
          </a:p>
          <a:p>
            <a:endParaRPr lang="en-US" dirty="0"/>
          </a:p>
        </p:txBody>
      </p:sp>
    </p:spTree>
    <p:extLst>
      <p:ext uri="{BB962C8B-B14F-4D97-AF65-F5344CB8AC3E}">
        <p14:creationId xmlns:p14="http://schemas.microsoft.com/office/powerpoint/2010/main" val="336994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Calculating a Prior Record for Misdemeanor Purposes</a:t>
            </a:r>
          </a:p>
        </p:txBody>
      </p:sp>
      <p:sp>
        <p:nvSpPr>
          <p:cNvPr id="3" name="Content Placeholder 2"/>
          <p:cNvSpPr>
            <a:spLocks noGrp="1"/>
          </p:cNvSpPr>
          <p:nvPr>
            <p:ph idx="1"/>
          </p:nvPr>
        </p:nvSpPr>
        <p:spPr>
          <a:xfrm>
            <a:off x="677334" y="2019300"/>
            <a:ext cx="8771466" cy="4127499"/>
          </a:xfrm>
        </p:spPr>
        <p:txBody>
          <a:bodyPr/>
          <a:lstStyle/>
          <a:p>
            <a:r>
              <a:rPr lang="en-US" sz="2400" dirty="0"/>
              <a:t>When sentencing a person for a misdemeanor, their prior record level is determined by how many prior conviction dates they have for misdemeanors or felonies.  They are assigned one point for each prior date.  They are then given a record level of 1, 2 or 3. </a:t>
            </a:r>
          </a:p>
          <a:p>
            <a:endParaRPr lang="en-US" dirty="0"/>
          </a:p>
          <a:p>
            <a:pPr marL="0" indent="0">
              <a:buNone/>
            </a:pPr>
            <a:endParaRPr lang="en-US" dirty="0"/>
          </a:p>
          <a:p>
            <a:pPr marL="0" indent="0">
              <a:buNone/>
            </a:pPr>
            <a:r>
              <a:rPr lang="en-US" sz="2400" dirty="0"/>
              <a:t>     So…</a:t>
            </a:r>
          </a:p>
        </p:txBody>
      </p:sp>
    </p:spTree>
    <p:extLst>
      <p:ext uri="{BB962C8B-B14F-4D97-AF65-F5344CB8AC3E}">
        <p14:creationId xmlns:p14="http://schemas.microsoft.com/office/powerpoint/2010/main" val="108190393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1692</TotalTime>
  <Words>2010</Words>
  <Application>Microsoft Office PowerPoint</Application>
  <PresentationFormat>Widescreen</PresentationFormat>
  <Paragraphs>133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Trebuchet MS</vt:lpstr>
      <vt:lpstr>Wingdings 3</vt:lpstr>
      <vt:lpstr>Facet</vt:lpstr>
      <vt:lpstr>Sentencing and Punishment</vt:lpstr>
      <vt:lpstr>A Brief History of Sentencing in North Carolina</vt:lpstr>
      <vt:lpstr>PowerPoint Presentation</vt:lpstr>
      <vt:lpstr>Goals of the NC Sentencing and Policy Advisory Commission</vt:lpstr>
      <vt:lpstr>Types of Sentences N.C.G.S. § 15A-1340.10 - 1340.23</vt:lpstr>
      <vt:lpstr>Terms</vt:lpstr>
      <vt:lpstr>Misdemeanor Punishment Grid</vt:lpstr>
      <vt:lpstr>PowerPoint Presentation</vt:lpstr>
      <vt:lpstr>Calculating a Prior Record for Misdemeanor Purposes</vt:lpstr>
      <vt:lpstr>Misdemeanor Record Level Quiz</vt:lpstr>
      <vt:lpstr>Misdemeanor Sentencing Quiz</vt:lpstr>
      <vt:lpstr>Misdemeanor Sentencing Quiz</vt:lpstr>
      <vt:lpstr>Felony Sentencing Grid </vt:lpstr>
      <vt:lpstr>PowerPoint Presentation</vt:lpstr>
      <vt:lpstr>How does a sentencing range work?</vt:lpstr>
      <vt:lpstr>Example:</vt:lpstr>
      <vt:lpstr>Calculating a Prior Record for Felony Sentencing Purposes</vt:lpstr>
      <vt:lpstr>Calculating a Prior Record for Felony Sentencing Purposes</vt:lpstr>
      <vt:lpstr>Felony Record Level Quiz</vt:lpstr>
      <vt:lpstr>Other Special Sentencing Rules</vt:lpstr>
      <vt:lpstr>Sentencing Grids and Worksheet Class Exercise</vt:lpstr>
    </vt:vector>
  </TitlesOfParts>
  <Company>NCAOC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Sentencing and Punishment</dc:title>
  <dc:creator>Aberle, Albert B.</dc:creator>
  <cp:lastModifiedBy>Brennan Aberle</cp:lastModifiedBy>
  <cp:revision>25</cp:revision>
  <dcterms:created xsi:type="dcterms:W3CDTF">2018-01-30T23:43:29Z</dcterms:created>
  <dcterms:modified xsi:type="dcterms:W3CDTF">2021-02-11T03:56:32Z</dcterms:modified>
</cp:coreProperties>
</file>