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7" r:id="rId4"/>
    <p:sldId id="275" r:id="rId5"/>
    <p:sldId id="274" r:id="rId6"/>
    <p:sldId id="269" r:id="rId7"/>
    <p:sldId id="270" r:id="rId8"/>
    <p:sldId id="276" r:id="rId9"/>
    <p:sldId id="277" r:id="rId10"/>
    <p:sldId id="266" r:id="rId11"/>
    <p:sldId id="265" r:id="rId12"/>
    <p:sldId id="258" r:id="rId13"/>
    <p:sldId id="264" r:id="rId14"/>
    <p:sldId id="257" r:id="rId15"/>
    <p:sldId id="259" r:id="rId16"/>
    <p:sldId id="260" r:id="rId17"/>
    <p:sldId id="261" r:id="rId18"/>
    <p:sldId id="262"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209977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321124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1189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513744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3923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2261007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1755060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416948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88044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46B55-7D76-4A9E-8F19-BF8D599159F2}"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61038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346B55-7D76-4A9E-8F19-BF8D599159F2}"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306610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346B55-7D76-4A9E-8F19-BF8D599159F2}"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269487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346B55-7D76-4A9E-8F19-BF8D599159F2}"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200932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46B55-7D76-4A9E-8F19-BF8D599159F2}"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86398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346B55-7D76-4A9E-8F19-BF8D599159F2}"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149485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346B55-7D76-4A9E-8F19-BF8D599159F2}"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90AB6-4CDC-459A-AAF0-558D92B7FD4E}" type="slidenum">
              <a:rPr lang="en-US" smtClean="0"/>
              <a:t>‹#›</a:t>
            </a:fld>
            <a:endParaRPr lang="en-US"/>
          </a:p>
        </p:txBody>
      </p:sp>
    </p:spTree>
    <p:extLst>
      <p:ext uri="{BB962C8B-B14F-4D97-AF65-F5344CB8AC3E}">
        <p14:creationId xmlns:p14="http://schemas.microsoft.com/office/powerpoint/2010/main" val="24184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346B55-7D76-4A9E-8F19-BF8D599159F2}" type="datetimeFigureOut">
              <a:rPr lang="en-US" smtClean="0"/>
              <a:t>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790AB6-4CDC-459A-AAF0-558D92B7FD4E}" type="slidenum">
              <a:rPr lang="en-US" smtClean="0"/>
              <a:t>‹#›</a:t>
            </a:fld>
            <a:endParaRPr lang="en-US"/>
          </a:p>
        </p:txBody>
      </p:sp>
    </p:spTree>
    <p:extLst>
      <p:ext uri="{BB962C8B-B14F-4D97-AF65-F5344CB8AC3E}">
        <p14:creationId xmlns:p14="http://schemas.microsoft.com/office/powerpoint/2010/main" val="375678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aberleandwall.com/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berleandwall.com/digital-case-file" TargetMode="External"/><Relationship Id="rId2" Type="http://schemas.openxmlformats.org/officeDocument/2006/relationships/hyperlink" Target="https://www.nccourts.gov/assets/documents/forms/CR-122%2C%20Rev.%201-13.pdf?AVwV.EhLVv9Ko126bz7nH4ENM8fZ9z.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berleandwall.com/digital-case-fil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843" y="662819"/>
            <a:ext cx="9323614" cy="3533624"/>
          </a:xfrm>
        </p:spPr>
        <p:txBody>
          <a:bodyPr/>
          <a:lstStyle/>
          <a:p>
            <a:r>
              <a:rPr lang="en-US" dirty="0">
                <a:solidFill>
                  <a:srgbClr val="7030A0"/>
                </a:solidFill>
              </a:rPr>
              <a:t>Indictments, Discovery, and Interviewing Witnesses</a:t>
            </a:r>
          </a:p>
        </p:txBody>
      </p:sp>
    </p:spTree>
    <p:extLst>
      <p:ext uri="{BB962C8B-B14F-4D97-AF65-F5344CB8AC3E}">
        <p14:creationId xmlns:p14="http://schemas.microsoft.com/office/powerpoint/2010/main" val="175755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334" y="242889"/>
            <a:ext cx="8596668" cy="6399211"/>
          </a:xfrm>
        </p:spPr>
        <p:txBody>
          <a:bodyPr>
            <a:normAutofit/>
          </a:bodyPr>
          <a:lstStyle/>
          <a:p>
            <a:r>
              <a:rPr lang="en-US" dirty="0"/>
              <a:t>The questions that you may ask during a witness interview in a criminal case will vary based on the witness you are interviewing and the goals of that interview.</a:t>
            </a:r>
          </a:p>
          <a:p>
            <a:r>
              <a:rPr lang="en-US" dirty="0"/>
              <a:t>Types of Witnesses</a:t>
            </a:r>
          </a:p>
          <a:p>
            <a:pPr lvl="1"/>
            <a:r>
              <a:rPr lang="en-US" dirty="0"/>
              <a:t>Victim</a:t>
            </a:r>
          </a:p>
          <a:p>
            <a:pPr lvl="1"/>
            <a:r>
              <a:rPr lang="en-US" dirty="0"/>
              <a:t>Defendant</a:t>
            </a:r>
          </a:p>
          <a:p>
            <a:pPr lvl="1"/>
            <a:r>
              <a:rPr lang="en-US" dirty="0"/>
              <a:t>Police Officer</a:t>
            </a:r>
          </a:p>
          <a:p>
            <a:pPr lvl="1"/>
            <a:r>
              <a:rPr lang="en-US" dirty="0"/>
              <a:t>Civilian Witness</a:t>
            </a:r>
          </a:p>
          <a:p>
            <a:pPr lvl="1"/>
            <a:r>
              <a:rPr lang="en-US" dirty="0"/>
              <a:t>Expert</a:t>
            </a:r>
          </a:p>
          <a:p>
            <a:r>
              <a:rPr lang="en-US" dirty="0"/>
              <a:t>Types of Goals</a:t>
            </a:r>
          </a:p>
          <a:p>
            <a:pPr lvl="1"/>
            <a:r>
              <a:rPr lang="en-US" dirty="0"/>
              <a:t>Gaining the trust of a witness</a:t>
            </a:r>
          </a:p>
          <a:p>
            <a:pPr lvl="1"/>
            <a:r>
              <a:rPr lang="en-US" dirty="0"/>
              <a:t>Learning his or her background</a:t>
            </a:r>
          </a:p>
          <a:p>
            <a:pPr lvl="1"/>
            <a:r>
              <a:rPr lang="en-US" dirty="0"/>
              <a:t>Preparing for a bond motion</a:t>
            </a:r>
          </a:p>
          <a:p>
            <a:pPr lvl="1"/>
            <a:r>
              <a:rPr lang="en-US" dirty="0"/>
              <a:t>Preparing for a trial</a:t>
            </a:r>
          </a:p>
          <a:p>
            <a:pPr lvl="1"/>
            <a:r>
              <a:rPr lang="en-US" dirty="0"/>
              <a:t>Preparing for negotiation with a Defense Attorney/District Attorney</a:t>
            </a:r>
          </a:p>
          <a:p>
            <a:pPr lvl="1"/>
            <a:r>
              <a:rPr lang="en-US" dirty="0"/>
              <a:t>Assessing the Strength of a Case </a:t>
            </a:r>
          </a:p>
        </p:txBody>
      </p:sp>
    </p:spTree>
    <p:extLst>
      <p:ext uri="{BB962C8B-B14F-4D97-AF65-F5344CB8AC3E}">
        <p14:creationId xmlns:p14="http://schemas.microsoft.com/office/powerpoint/2010/main" val="112564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Interviewing a Witness for Facts that are Relevant to the Elements of a Case</a:t>
            </a:r>
          </a:p>
        </p:txBody>
      </p:sp>
      <p:sp>
        <p:nvSpPr>
          <p:cNvPr id="3" name="Content Placeholder 2"/>
          <p:cNvSpPr>
            <a:spLocks noGrp="1"/>
          </p:cNvSpPr>
          <p:nvPr>
            <p:ph idx="1"/>
          </p:nvPr>
        </p:nvSpPr>
        <p:spPr>
          <a:xfrm>
            <a:off x="419100" y="1930401"/>
            <a:ext cx="8854902" cy="4110962"/>
          </a:xfrm>
        </p:spPr>
        <p:txBody>
          <a:bodyPr>
            <a:normAutofit fontScale="92500" lnSpcReduction="20000"/>
          </a:bodyPr>
          <a:lstStyle/>
          <a:p>
            <a:pPr>
              <a:buFont typeface="Wingdings" panose="05000000000000000000" pitchFamily="2" charset="2"/>
              <a:buChar char="Ø"/>
            </a:pPr>
            <a:r>
              <a:rPr lang="en-US" sz="3200" dirty="0"/>
              <a:t>One of the most common interviewing goals in a criminal case is assessing the strength of a case against a defendant.</a:t>
            </a:r>
          </a:p>
          <a:p>
            <a:pPr>
              <a:buFont typeface="Wingdings" panose="05000000000000000000" pitchFamily="2" charset="2"/>
              <a:buChar char="Ø"/>
            </a:pPr>
            <a:r>
              <a:rPr lang="en-US" sz="3200" dirty="0"/>
              <a:t>One of the easiest ways to do this is to break down the elements of a criminal charge and focus your questions on each element.</a:t>
            </a:r>
          </a:p>
          <a:p>
            <a:pPr>
              <a:buFont typeface="Wingdings" panose="05000000000000000000" pitchFamily="2" charset="2"/>
              <a:buChar char="Ø"/>
            </a:pPr>
            <a:r>
              <a:rPr lang="en-US" sz="3200" dirty="0"/>
              <a:t>You can ask for a narrative first and then fill in the gaps by following up questions that are relevant to each element that the State will have to prove beyond a reasonable doubt.</a:t>
            </a:r>
          </a:p>
        </p:txBody>
      </p:sp>
    </p:spTree>
    <p:extLst>
      <p:ext uri="{BB962C8B-B14F-4D97-AF65-F5344CB8AC3E}">
        <p14:creationId xmlns:p14="http://schemas.microsoft.com/office/powerpoint/2010/main" val="193047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 The Stolen Lawnmower</a:t>
            </a:r>
          </a:p>
        </p:txBody>
      </p:sp>
      <p:sp>
        <p:nvSpPr>
          <p:cNvPr id="3" name="Content Placeholder 2"/>
          <p:cNvSpPr>
            <a:spLocks noGrp="1"/>
          </p:cNvSpPr>
          <p:nvPr>
            <p:ph idx="1"/>
          </p:nvPr>
        </p:nvSpPr>
        <p:spPr/>
        <p:txBody>
          <a:bodyPr>
            <a:normAutofit/>
          </a:bodyPr>
          <a:lstStyle/>
          <a:p>
            <a:r>
              <a:rPr lang="en-US" sz="2400" dirty="0"/>
              <a:t>Victim reports a stolen lawnmower to the police.  Sometime later, your client was charged with misdemeanor possession of stolen goods because he was found in a car with a similar lawnmower that may or may not be the same one as the stolen lawnmower.  At this point, these are the </a:t>
            </a:r>
            <a:r>
              <a:rPr lang="en-US" sz="2400" i="1" dirty="0"/>
              <a:t>only</a:t>
            </a:r>
            <a:r>
              <a:rPr lang="en-US" sz="2400" dirty="0"/>
              <a:t> facts you know.</a:t>
            </a:r>
          </a:p>
          <a:p>
            <a:r>
              <a:rPr lang="en-US" sz="2400" dirty="0"/>
              <a:t>Your client comes to visit you in your office before his court date.  You can start by looking at the statute and trying to figure out the elements of misdemeanor possession of stolen goods.</a:t>
            </a:r>
          </a:p>
        </p:txBody>
      </p:sp>
    </p:spTree>
    <p:extLst>
      <p:ext uri="{BB962C8B-B14F-4D97-AF65-F5344CB8AC3E}">
        <p14:creationId xmlns:p14="http://schemas.microsoft.com/office/powerpoint/2010/main" val="107714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Possession of Stolen Goods </a:t>
            </a:r>
          </a:p>
        </p:txBody>
      </p:sp>
      <p:sp>
        <p:nvSpPr>
          <p:cNvPr id="3" name="Content Placeholder 2"/>
          <p:cNvSpPr>
            <a:spLocks noGrp="1"/>
          </p:cNvSpPr>
          <p:nvPr>
            <p:ph idx="1"/>
          </p:nvPr>
        </p:nvSpPr>
        <p:spPr>
          <a:xfrm>
            <a:off x="677334" y="2160589"/>
            <a:ext cx="9355666" cy="4697411"/>
          </a:xfrm>
        </p:spPr>
        <p:txBody>
          <a:bodyPr>
            <a:normAutofit/>
          </a:bodyPr>
          <a:lstStyle/>
          <a:p>
            <a:r>
              <a:rPr lang="en-US" sz="2000" dirty="0"/>
              <a:t>NCGS § 14-72.  Larceny of property; receiving stolen goods or possessing stolen goods.</a:t>
            </a:r>
          </a:p>
          <a:p>
            <a:pPr lvl="1"/>
            <a:r>
              <a:rPr lang="en-US" sz="1800" dirty="0"/>
              <a:t>(a)        Larceny of goods of the value of more than one thousand dollars ($1,000) is a Class H felony. The receiving or possessing of stolen goods of the value of more than one thousand dollars ($1,000) while knowing or having reasonable grounds to believe that the goods are stolen is a Class H felony. Larceny as provided in subsection (b) of this section is a Class H felony. Receiving or possession of stolen goods as provided in subsection (c) of this section is a Class H felony. Except as provided in subsections (b) and (c) of this section, larceny of property, or the receiving or possession of stolen goods knowing or having reasonable grounds to believe them to be stolen, where the value of the property or goods is not more than one thousand dollars ($1,000), is a Class 1 misdemeanor. In all cases of doubt, the jury shall, in the verdict, fix the value of the property stolen.</a:t>
            </a:r>
          </a:p>
        </p:txBody>
      </p:sp>
    </p:spTree>
    <p:extLst>
      <p:ext uri="{BB962C8B-B14F-4D97-AF65-F5344CB8AC3E}">
        <p14:creationId xmlns:p14="http://schemas.microsoft.com/office/powerpoint/2010/main" val="154465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Possession of Stolen Goods</a:t>
            </a:r>
          </a:p>
        </p:txBody>
      </p:sp>
      <p:sp>
        <p:nvSpPr>
          <p:cNvPr id="3" name="Content Placeholder 2"/>
          <p:cNvSpPr>
            <a:spLocks noGrp="1"/>
          </p:cNvSpPr>
          <p:nvPr>
            <p:ph idx="1"/>
          </p:nvPr>
        </p:nvSpPr>
        <p:spPr/>
        <p:txBody>
          <a:bodyPr>
            <a:normAutofit/>
          </a:bodyPr>
          <a:lstStyle/>
          <a:p>
            <a:pPr marL="0" indent="0">
              <a:buNone/>
            </a:pPr>
            <a:r>
              <a:rPr lang="en-US" sz="2800" dirty="0"/>
              <a:t>Elements N.C.G.S. § 14-72(a)</a:t>
            </a:r>
          </a:p>
          <a:p>
            <a:pPr marL="914400" lvl="1" indent="-457200">
              <a:buFont typeface="+mj-lt"/>
              <a:buAutoNum type="arabicParenR"/>
            </a:pPr>
            <a:r>
              <a:rPr lang="en-US" sz="2400" dirty="0"/>
              <a:t>Possesses</a:t>
            </a:r>
          </a:p>
          <a:p>
            <a:pPr marL="914400" lvl="1" indent="-457200">
              <a:buFont typeface="+mj-lt"/>
              <a:buAutoNum type="arabicParenR"/>
            </a:pPr>
            <a:r>
              <a:rPr lang="en-US" sz="2400" dirty="0"/>
              <a:t>Stolen property</a:t>
            </a:r>
          </a:p>
          <a:p>
            <a:pPr marL="914400" lvl="1" indent="-457200">
              <a:buFont typeface="+mj-lt"/>
              <a:buAutoNum type="arabicParenR"/>
            </a:pPr>
            <a:r>
              <a:rPr lang="en-US" sz="2400" dirty="0"/>
              <a:t>Knowing or having reasonable grounds to believe that it was stolen</a:t>
            </a:r>
          </a:p>
          <a:p>
            <a:pPr marL="914400" lvl="1" indent="-457200">
              <a:buFont typeface="+mj-lt"/>
              <a:buAutoNum type="arabicParenR"/>
            </a:pPr>
            <a:r>
              <a:rPr lang="en-US" sz="2400" dirty="0"/>
              <a:t>With a dishonest purpose</a:t>
            </a:r>
          </a:p>
        </p:txBody>
      </p:sp>
    </p:spTree>
    <p:extLst>
      <p:ext uri="{BB962C8B-B14F-4D97-AF65-F5344CB8AC3E}">
        <p14:creationId xmlns:p14="http://schemas.microsoft.com/office/powerpoint/2010/main" val="308883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58" y="384517"/>
            <a:ext cx="9352931" cy="1320800"/>
          </a:xfrm>
        </p:spPr>
        <p:txBody>
          <a:bodyPr/>
          <a:lstStyle/>
          <a:p>
            <a:r>
              <a:rPr lang="en-US" dirty="0"/>
              <a:t>Element 1: Possesses- Actual or Constructive</a:t>
            </a:r>
          </a:p>
        </p:txBody>
      </p:sp>
      <p:sp>
        <p:nvSpPr>
          <p:cNvPr id="3" name="Content Placeholder 2"/>
          <p:cNvSpPr>
            <a:spLocks noGrp="1"/>
          </p:cNvSpPr>
          <p:nvPr>
            <p:ph idx="1"/>
          </p:nvPr>
        </p:nvSpPr>
        <p:spPr/>
        <p:txBody>
          <a:bodyPr/>
          <a:lstStyle/>
          <a:p>
            <a:r>
              <a:rPr lang="en-US" sz="2800" dirty="0"/>
              <a:t>Remember, your client was charged because he was in a car with a lawnmower. Was your client </a:t>
            </a:r>
            <a:r>
              <a:rPr lang="en-US" sz="2800" b="1" dirty="0"/>
              <a:t>possessing </a:t>
            </a:r>
            <a:r>
              <a:rPr lang="en-US" sz="2800" dirty="0"/>
              <a:t>the stolen lawnmower?</a:t>
            </a:r>
          </a:p>
          <a:p>
            <a:pPr lvl="1"/>
            <a:r>
              <a:rPr lang="en-US" sz="2400" dirty="0"/>
              <a:t>Who owns the car? </a:t>
            </a:r>
          </a:p>
          <a:p>
            <a:pPr lvl="1"/>
            <a:r>
              <a:rPr lang="en-US" sz="2400" dirty="0"/>
              <a:t>Who was driving the car?</a:t>
            </a:r>
          </a:p>
          <a:p>
            <a:pPr lvl="1"/>
            <a:r>
              <a:rPr lang="en-US" sz="2400" dirty="0"/>
              <a:t>Where is your client seated in the car?</a:t>
            </a:r>
          </a:p>
          <a:p>
            <a:pPr lvl="1"/>
            <a:r>
              <a:rPr lang="en-US" sz="2400" dirty="0"/>
              <a:t>Who else was in the car? </a:t>
            </a:r>
          </a:p>
          <a:p>
            <a:pPr lvl="1"/>
            <a:r>
              <a:rPr lang="en-US" sz="2400" dirty="0"/>
              <a:t>Where was the lawnmower found in the car?</a:t>
            </a:r>
          </a:p>
          <a:p>
            <a:pPr lvl="1"/>
            <a:endParaRPr lang="en-US" dirty="0"/>
          </a:p>
          <a:p>
            <a:pPr lvl="1"/>
            <a:endParaRPr lang="en-US" dirty="0"/>
          </a:p>
        </p:txBody>
      </p:sp>
    </p:spTree>
    <p:extLst>
      <p:ext uri="{BB962C8B-B14F-4D97-AF65-F5344CB8AC3E}">
        <p14:creationId xmlns:p14="http://schemas.microsoft.com/office/powerpoint/2010/main" val="182823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 2: Stolen Property</a:t>
            </a:r>
          </a:p>
        </p:txBody>
      </p:sp>
      <p:sp>
        <p:nvSpPr>
          <p:cNvPr id="3" name="Content Placeholder 2"/>
          <p:cNvSpPr>
            <a:spLocks noGrp="1"/>
          </p:cNvSpPr>
          <p:nvPr>
            <p:ph idx="1"/>
          </p:nvPr>
        </p:nvSpPr>
        <p:spPr>
          <a:xfrm>
            <a:off x="677334" y="1533379"/>
            <a:ext cx="8596668" cy="4507984"/>
          </a:xfrm>
        </p:spPr>
        <p:txBody>
          <a:bodyPr>
            <a:noAutofit/>
          </a:bodyPr>
          <a:lstStyle/>
          <a:p>
            <a:r>
              <a:rPr lang="en-US" sz="2400" dirty="0"/>
              <a:t>Is this the stolen lawnmower?</a:t>
            </a:r>
          </a:p>
          <a:p>
            <a:pPr lvl="1"/>
            <a:r>
              <a:rPr lang="en-US" sz="2000" dirty="0"/>
              <a:t>What did the lawnmower look like?</a:t>
            </a:r>
          </a:p>
          <a:p>
            <a:pPr lvl="1"/>
            <a:r>
              <a:rPr lang="en-US" sz="2000" dirty="0"/>
              <a:t>Does your client own a similar one?</a:t>
            </a:r>
          </a:p>
          <a:p>
            <a:pPr lvl="1"/>
            <a:r>
              <a:rPr lang="en-US" sz="2000" dirty="0"/>
              <a:t>Where did your client get the lawnmower?</a:t>
            </a:r>
          </a:p>
          <a:p>
            <a:pPr lvl="1"/>
            <a:r>
              <a:rPr lang="en-US" sz="2000" dirty="0"/>
              <a:t>Does he have a receipt?</a:t>
            </a:r>
          </a:p>
          <a:p>
            <a:pPr lvl="1"/>
            <a:r>
              <a:rPr lang="en-US" sz="2000" dirty="0"/>
              <a:t>Does he have witnesses that he has used this lawnmower before the victim’s was reported stolen?</a:t>
            </a:r>
          </a:p>
          <a:p>
            <a:r>
              <a:rPr lang="en-US" sz="2400" dirty="0"/>
              <a:t>Was the lawnmower stolen in the first place?</a:t>
            </a:r>
          </a:p>
          <a:p>
            <a:pPr lvl="1"/>
            <a:r>
              <a:rPr lang="en-US" sz="2000" dirty="0"/>
              <a:t>Does your client have a relationship to the victim?</a:t>
            </a:r>
          </a:p>
          <a:p>
            <a:pPr lvl="1"/>
            <a:r>
              <a:rPr lang="en-US" sz="2000" dirty="0"/>
              <a:t>Did your client buy or borrow the lawnmower from the victim?</a:t>
            </a:r>
          </a:p>
        </p:txBody>
      </p:sp>
    </p:spTree>
    <p:extLst>
      <p:ext uri="{BB962C8B-B14F-4D97-AF65-F5344CB8AC3E}">
        <p14:creationId xmlns:p14="http://schemas.microsoft.com/office/powerpoint/2010/main" val="241191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 3: Knowing or Having Reasonable Grounds To Believe Property was Stolen</a:t>
            </a:r>
          </a:p>
        </p:txBody>
      </p:sp>
      <p:sp>
        <p:nvSpPr>
          <p:cNvPr id="3" name="Content Placeholder 2"/>
          <p:cNvSpPr>
            <a:spLocks noGrp="1"/>
          </p:cNvSpPr>
          <p:nvPr>
            <p:ph idx="1"/>
          </p:nvPr>
        </p:nvSpPr>
        <p:spPr>
          <a:xfrm>
            <a:off x="548640" y="1674055"/>
            <a:ext cx="8725362" cy="4923693"/>
          </a:xfrm>
        </p:spPr>
        <p:txBody>
          <a:bodyPr>
            <a:noAutofit/>
          </a:bodyPr>
          <a:lstStyle/>
          <a:p>
            <a:r>
              <a:rPr lang="en-US" sz="2400" b="1" dirty="0"/>
              <a:t>Does your client know the property is stolen?</a:t>
            </a:r>
          </a:p>
          <a:p>
            <a:pPr lvl="1"/>
            <a:r>
              <a:rPr lang="en-US" sz="2000" dirty="0"/>
              <a:t>How did your client get the lawnmower?</a:t>
            </a:r>
          </a:p>
          <a:p>
            <a:pPr lvl="1"/>
            <a:r>
              <a:rPr lang="en-US" sz="2000" dirty="0"/>
              <a:t>Did he steal it? </a:t>
            </a:r>
          </a:p>
          <a:p>
            <a:pPr lvl="1"/>
            <a:r>
              <a:rPr lang="en-US" sz="2000" dirty="0"/>
              <a:t>Was he sold it by someone who may have stolen it?</a:t>
            </a:r>
          </a:p>
          <a:p>
            <a:pPr lvl="1"/>
            <a:r>
              <a:rPr lang="en-US" sz="2000" dirty="0"/>
              <a:t>Did he buy it from a person he believed to be the owner or someone who had authority to sell it?</a:t>
            </a:r>
          </a:p>
          <a:p>
            <a:r>
              <a:rPr lang="en-US" sz="2400" b="1" dirty="0"/>
              <a:t>Should he have reasonable grounds to believe the property is stolen?</a:t>
            </a:r>
          </a:p>
          <a:p>
            <a:pPr lvl="1"/>
            <a:r>
              <a:rPr lang="en-US" sz="2000" dirty="0"/>
              <a:t>Did he buy it from someone who regularly sells lawnmowers? </a:t>
            </a:r>
          </a:p>
          <a:p>
            <a:pPr lvl="1"/>
            <a:r>
              <a:rPr lang="en-US" sz="2000" dirty="0"/>
              <a:t>What about a garage sale?</a:t>
            </a:r>
          </a:p>
          <a:p>
            <a:pPr lvl="1"/>
            <a:r>
              <a:rPr lang="en-US" sz="2000" dirty="0"/>
              <a:t>What if the seller offered to sell it at a very low price and only accepted cash and only sold things at night in a dark alley?</a:t>
            </a:r>
          </a:p>
        </p:txBody>
      </p:sp>
    </p:spTree>
    <p:extLst>
      <p:ext uri="{BB962C8B-B14F-4D97-AF65-F5344CB8AC3E}">
        <p14:creationId xmlns:p14="http://schemas.microsoft.com/office/powerpoint/2010/main" val="61543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 4: With a Dishonest Purpose</a:t>
            </a:r>
          </a:p>
        </p:txBody>
      </p:sp>
      <p:sp>
        <p:nvSpPr>
          <p:cNvPr id="3" name="Content Placeholder 2"/>
          <p:cNvSpPr>
            <a:spLocks noGrp="1"/>
          </p:cNvSpPr>
          <p:nvPr>
            <p:ph idx="1"/>
          </p:nvPr>
        </p:nvSpPr>
        <p:spPr/>
        <p:txBody>
          <a:bodyPr>
            <a:normAutofit/>
          </a:bodyPr>
          <a:lstStyle/>
          <a:p>
            <a:r>
              <a:rPr lang="en-US" sz="2800" dirty="0"/>
              <a:t>Did your client have a dishonest purpose while possessing the stolen property?</a:t>
            </a:r>
          </a:p>
          <a:p>
            <a:pPr lvl="1"/>
            <a:r>
              <a:rPr lang="en-US" sz="2400" dirty="0"/>
              <a:t>Was he on the way to return it to the owner after he discovered it was stolen?</a:t>
            </a:r>
          </a:p>
          <a:p>
            <a:pPr lvl="1"/>
            <a:r>
              <a:rPr lang="en-US" sz="2400" dirty="0"/>
              <a:t>Was he taking it to the police?</a:t>
            </a:r>
          </a:p>
        </p:txBody>
      </p:sp>
    </p:spTree>
    <p:extLst>
      <p:ext uri="{BB962C8B-B14F-4D97-AF65-F5344CB8AC3E}">
        <p14:creationId xmlns:p14="http://schemas.microsoft.com/office/powerpoint/2010/main" val="166352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Interviewing Exercise</a:t>
            </a:r>
            <a:br>
              <a:rPr lang="en-US" dirty="0"/>
            </a:br>
            <a:r>
              <a:rPr lang="en-US" dirty="0"/>
              <a:t>Distribute Police Reports</a:t>
            </a:r>
          </a:p>
        </p:txBody>
      </p:sp>
      <p:sp>
        <p:nvSpPr>
          <p:cNvPr id="3" name="Content Placeholder 2"/>
          <p:cNvSpPr>
            <a:spLocks noGrp="1"/>
          </p:cNvSpPr>
          <p:nvPr>
            <p:ph idx="1"/>
          </p:nvPr>
        </p:nvSpPr>
        <p:spPr/>
        <p:txBody>
          <a:bodyPr>
            <a:normAutofit fontScale="92500"/>
          </a:bodyPr>
          <a:lstStyle/>
          <a:p>
            <a:r>
              <a:rPr lang="en-US" dirty="0"/>
              <a:t>Split up into pairs and go to the class exercise under Week 5 at </a:t>
            </a:r>
            <a:r>
              <a:rPr lang="en-US" dirty="0">
                <a:hlinkClick r:id="rId2"/>
              </a:rPr>
              <a:t>https://www.aberleandwall.com/students</a:t>
            </a:r>
            <a:endParaRPr lang="en-US" dirty="0"/>
          </a:p>
          <a:p>
            <a:r>
              <a:rPr lang="en-US" dirty="0"/>
              <a:t>Each student takes ONE of either:</a:t>
            </a:r>
          </a:p>
          <a:p>
            <a:pPr lvl="1"/>
            <a:r>
              <a:rPr lang="en-US" dirty="0"/>
              <a:t>Reporting Officer Narrative (C.J. Jackson)</a:t>
            </a:r>
          </a:p>
          <a:p>
            <a:pPr lvl="1"/>
            <a:r>
              <a:rPr lang="en-US" dirty="0"/>
              <a:t>Case Supplemental Report (Detective B.A. Williams)</a:t>
            </a:r>
          </a:p>
          <a:p>
            <a:r>
              <a:rPr lang="en-US" dirty="0"/>
              <a:t>Take a few minutes to read your report ONLY</a:t>
            </a:r>
          </a:p>
          <a:p>
            <a:r>
              <a:rPr lang="en-US" dirty="0"/>
              <a:t>Interview your partner as though you are the prosecutor looking for relevant facts from an officer.  Then trade roles with the other report.</a:t>
            </a:r>
          </a:p>
          <a:p>
            <a:r>
              <a:rPr lang="en-US" dirty="0"/>
              <a:t>When you’re finished, swap reports and read the one for the officer you just interviewed</a:t>
            </a:r>
          </a:p>
          <a:p>
            <a:r>
              <a:rPr lang="en-US" dirty="0"/>
              <a:t>Did you have a clear picture of the witness’s story? Did you forget to ask anything?</a:t>
            </a:r>
          </a:p>
          <a:p>
            <a:endParaRPr lang="en-US" dirty="0"/>
          </a:p>
          <a:p>
            <a:endParaRPr lang="en-US" dirty="0"/>
          </a:p>
        </p:txBody>
      </p:sp>
    </p:spTree>
    <p:extLst>
      <p:ext uri="{BB962C8B-B14F-4D97-AF65-F5344CB8AC3E}">
        <p14:creationId xmlns:p14="http://schemas.microsoft.com/office/powerpoint/2010/main" val="227276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2593" y="2898321"/>
            <a:ext cx="4446814" cy="1061357"/>
          </a:xfrm>
        </p:spPr>
        <p:txBody>
          <a:bodyPr/>
          <a:lstStyle/>
          <a:p>
            <a:r>
              <a:rPr lang="en-US" dirty="0">
                <a:solidFill>
                  <a:srgbClr val="7030A0"/>
                </a:solidFill>
              </a:rPr>
              <a:t>Indictments</a:t>
            </a:r>
          </a:p>
        </p:txBody>
      </p:sp>
    </p:spTree>
    <p:extLst>
      <p:ext uri="{BB962C8B-B14F-4D97-AF65-F5344CB8AC3E}">
        <p14:creationId xmlns:p14="http://schemas.microsoft.com/office/powerpoint/2010/main" val="3573657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34" y="165100"/>
            <a:ext cx="8596668" cy="1320800"/>
          </a:xfrm>
        </p:spPr>
        <p:txBody>
          <a:bodyPr/>
          <a:lstStyle/>
          <a:p>
            <a:r>
              <a:rPr lang="en-US" dirty="0"/>
              <a:t>Indictments</a:t>
            </a:r>
          </a:p>
        </p:txBody>
      </p:sp>
      <p:sp>
        <p:nvSpPr>
          <p:cNvPr id="3" name="Content Placeholder 2"/>
          <p:cNvSpPr>
            <a:spLocks noGrp="1"/>
          </p:cNvSpPr>
          <p:nvPr>
            <p:ph idx="1"/>
          </p:nvPr>
        </p:nvSpPr>
        <p:spPr>
          <a:xfrm>
            <a:off x="330200" y="1333500"/>
            <a:ext cx="9080500" cy="4762499"/>
          </a:xfrm>
        </p:spPr>
        <p:txBody>
          <a:bodyPr>
            <a:noAutofit/>
          </a:bodyPr>
          <a:lstStyle/>
          <a:p>
            <a:r>
              <a:rPr lang="en-US" sz="2000" dirty="0"/>
              <a:t>§ 15A-641. Indictment and related instruments; definitions of indictment, information, and presentment.</a:t>
            </a:r>
          </a:p>
          <a:p>
            <a:pPr lvl="1"/>
            <a:r>
              <a:rPr lang="en-US" sz="1800" dirty="0"/>
              <a:t>(a) Any indictment is a written accusation by a grand jury, filed with a superior court, charging a person with the commission of one or more criminal offenses.</a:t>
            </a:r>
          </a:p>
          <a:p>
            <a:pPr lvl="1"/>
            <a:endParaRPr lang="en-US" sz="1800" dirty="0"/>
          </a:p>
          <a:p>
            <a:r>
              <a:rPr lang="en-US" sz="2000" dirty="0"/>
              <a:t>§ 15A-644. Form and content of indictment, information or presentment. </a:t>
            </a:r>
          </a:p>
          <a:p>
            <a:pPr lvl="1"/>
            <a:r>
              <a:rPr lang="en-US" sz="1800" dirty="0"/>
              <a:t>(a) An indictment must contain: </a:t>
            </a:r>
          </a:p>
          <a:p>
            <a:pPr lvl="2"/>
            <a:r>
              <a:rPr lang="en-US" sz="1600" dirty="0"/>
              <a:t>(1) The name of the superior court in which it is filed; </a:t>
            </a:r>
          </a:p>
          <a:p>
            <a:pPr lvl="2"/>
            <a:r>
              <a:rPr lang="en-US" sz="1600" dirty="0"/>
              <a:t>(2) The title of the action; </a:t>
            </a:r>
          </a:p>
          <a:p>
            <a:pPr lvl="2"/>
            <a:r>
              <a:rPr lang="en-US" sz="1600" dirty="0"/>
              <a:t>(3) Criminal charges pleaded as provided in Article 49 of this Chapter, Pleadings and Joinder; </a:t>
            </a:r>
          </a:p>
          <a:p>
            <a:pPr lvl="2"/>
            <a:r>
              <a:rPr lang="en-US" sz="1600" dirty="0"/>
              <a:t>(4) The signature of the prosecutor, but its omission is not a fatal defect; and </a:t>
            </a:r>
          </a:p>
          <a:p>
            <a:pPr lvl="2"/>
            <a:r>
              <a:rPr lang="en-US" sz="1600" dirty="0"/>
              <a:t>(5) The signature of the foreman or acting foreman of the grand jury attesting the concurrence of 12 or more grand jurors in the finding of a true bill of indictment</a:t>
            </a:r>
          </a:p>
        </p:txBody>
      </p:sp>
    </p:spTree>
    <p:extLst>
      <p:ext uri="{BB962C8B-B14F-4D97-AF65-F5344CB8AC3E}">
        <p14:creationId xmlns:p14="http://schemas.microsoft.com/office/powerpoint/2010/main" val="34367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A078B-8D79-4B21-B5FE-A422BC55100D}"/>
              </a:ext>
            </a:extLst>
          </p:cNvPr>
          <p:cNvSpPr>
            <a:spLocks noGrp="1"/>
          </p:cNvSpPr>
          <p:nvPr>
            <p:ph type="title"/>
          </p:nvPr>
        </p:nvSpPr>
        <p:spPr/>
        <p:txBody>
          <a:bodyPr/>
          <a:lstStyle/>
          <a:p>
            <a:r>
              <a:rPr lang="en-US" dirty="0">
                <a:solidFill>
                  <a:schemeClr val="tx1"/>
                </a:solidFill>
              </a:rPr>
              <a:t>Blank Indictment</a:t>
            </a:r>
          </a:p>
        </p:txBody>
      </p:sp>
      <p:sp>
        <p:nvSpPr>
          <p:cNvPr id="3" name="Content Placeholder 2">
            <a:extLst>
              <a:ext uri="{FF2B5EF4-FFF2-40B4-BE49-F238E27FC236}">
                <a16:creationId xmlns:a16="http://schemas.microsoft.com/office/drawing/2014/main" id="{52CFC955-552B-4B4D-9A71-F6FAFAD60F9E}"/>
              </a:ext>
            </a:extLst>
          </p:cNvPr>
          <p:cNvSpPr>
            <a:spLocks noGrp="1"/>
          </p:cNvSpPr>
          <p:nvPr>
            <p:ph idx="1"/>
          </p:nvPr>
        </p:nvSpPr>
        <p:spPr>
          <a:xfrm>
            <a:off x="557591" y="1719718"/>
            <a:ext cx="8596668" cy="903740"/>
          </a:xfrm>
        </p:spPr>
        <p:txBody>
          <a:bodyPr/>
          <a:lstStyle/>
          <a:p>
            <a:r>
              <a:rPr lang="en-US" dirty="0">
                <a:hlinkClick r:id="rId2"/>
              </a:rPr>
              <a:t>https://www.nccourts.gov/assets/documents/forms/CR-122%2C%20Rev.%201-13.pdf?AVwV.EhLVv9Ko126bz7nH4ENM8fZ9z.9</a:t>
            </a:r>
            <a:endParaRPr lang="en-US" dirty="0"/>
          </a:p>
          <a:p>
            <a:endParaRPr lang="en-US" dirty="0"/>
          </a:p>
        </p:txBody>
      </p:sp>
      <p:sp>
        <p:nvSpPr>
          <p:cNvPr id="5" name="TextBox 4">
            <a:extLst>
              <a:ext uri="{FF2B5EF4-FFF2-40B4-BE49-F238E27FC236}">
                <a16:creationId xmlns:a16="http://schemas.microsoft.com/office/drawing/2014/main" id="{BC4BC4B5-8414-47A5-BF7C-2FBAA38B89A3}"/>
              </a:ext>
            </a:extLst>
          </p:cNvPr>
          <p:cNvSpPr txBox="1"/>
          <p:nvPr/>
        </p:nvSpPr>
        <p:spPr>
          <a:xfrm>
            <a:off x="500743" y="3112420"/>
            <a:ext cx="6127511" cy="646331"/>
          </a:xfrm>
          <a:prstGeom prst="rect">
            <a:avLst/>
          </a:prstGeom>
          <a:noFill/>
        </p:spPr>
        <p:txBody>
          <a:bodyPr wrap="none" rtlCol="0">
            <a:spAutoFit/>
          </a:bodyPr>
          <a:lstStyle/>
          <a:p>
            <a:r>
              <a:rPr lang="en-US" sz="3600" dirty="0"/>
              <a:t>State v. Summers Indictment</a:t>
            </a:r>
          </a:p>
        </p:txBody>
      </p:sp>
      <p:sp>
        <p:nvSpPr>
          <p:cNvPr id="6" name="TextBox 5">
            <a:extLst>
              <a:ext uri="{FF2B5EF4-FFF2-40B4-BE49-F238E27FC236}">
                <a16:creationId xmlns:a16="http://schemas.microsoft.com/office/drawing/2014/main" id="{CA6E30FE-88F5-4FFF-A4F5-FBA5B5EBF124}"/>
              </a:ext>
            </a:extLst>
          </p:cNvPr>
          <p:cNvSpPr txBox="1"/>
          <p:nvPr/>
        </p:nvSpPr>
        <p:spPr>
          <a:xfrm>
            <a:off x="1219200" y="4457700"/>
            <a:ext cx="5414880" cy="923330"/>
          </a:xfrm>
          <a:prstGeom prst="rect">
            <a:avLst/>
          </a:prstGeom>
          <a:noFill/>
        </p:spPr>
        <p:txBody>
          <a:bodyPr wrap="none" rtlCol="0">
            <a:spAutoFit/>
          </a:bodyPr>
          <a:lstStyle/>
          <a:p>
            <a:r>
              <a:rPr lang="en-US" dirty="0"/>
              <a:t>Look at the indictment in our digital case file: </a:t>
            </a:r>
          </a:p>
          <a:p>
            <a:endParaRPr lang="en-US" dirty="0"/>
          </a:p>
          <a:p>
            <a:r>
              <a:rPr lang="en-US" dirty="0">
                <a:hlinkClick r:id="rId3"/>
              </a:rPr>
              <a:t>https://www.aberleandwall.com/digital-case-file</a:t>
            </a:r>
            <a:r>
              <a:rPr lang="en-US" dirty="0"/>
              <a:t> </a:t>
            </a:r>
          </a:p>
        </p:txBody>
      </p:sp>
    </p:spTree>
    <p:extLst>
      <p:ext uri="{BB962C8B-B14F-4D97-AF65-F5344CB8AC3E}">
        <p14:creationId xmlns:p14="http://schemas.microsoft.com/office/powerpoint/2010/main" val="387725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2593" y="2898321"/>
            <a:ext cx="4446814" cy="1061357"/>
          </a:xfrm>
        </p:spPr>
        <p:txBody>
          <a:bodyPr/>
          <a:lstStyle/>
          <a:p>
            <a:r>
              <a:rPr lang="en-US" dirty="0">
                <a:solidFill>
                  <a:srgbClr val="7030A0"/>
                </a:solidFill>
              </a:rPr>
              <a:t>Discovery</a:t>
            </a:r>
          </a:p>
        </p:txBody>
      </p:sp>
    </p:spTree>
    <p:extLst>
      <p:ext uri="{BB962C8B-B14F-4D97-AF65-F5344CB8AC3E}">
        <p14:creationId xmlns:p14="http://schemas.microsoft.com/office/powerpoint/2010/main" val="195738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Discovery</a:t>
            </a:r>
          </a:p>
        </p:txBody>
      </p:sp>
      <p:sp>
        <p:nvSpPr>
          <p:cNvPr id="3" name="Content Placeholder 2"/>
          <p:cNvSpPr>
            <a:spLocks noGrp="1"/>
          </p:cNvSpPr>
          <p:nvPr>
            <p:ph idx="1"/>
          </p:nvPr>
        </p:nvSpPr>
        <p:spPr/>
        <p:txBody>
          <a:bodyPr>
            <a:normAutofit/>
          </a:bodyPr>
          <a:lstStyle/>
          <a:p>
            <a:r>
              <a:rPr lang="en-US" dirty="0"/>
              <a:t>N.C.G.S. § 15A-902. Discovery procedure.</a:t>
            </a:r>
          </a:p>
          <a:p>
            <a:pPr lvl="1"/>
            <a:r>
              <a:rPr lang="en-US" dirty="0"/>
              <a:t>(a) A party seeking discovery under this Article must, before filing any motion before a judge, request in writing that the other party comply voluntarily with the discovery request. A written request is not required if the parties agree in writing to voluntarily comply with the provisions of Article 48 of Chapter 15A of the General Statutes. Upon receiving a negative or unsatisfactory response, or upon the passage of seven days following the receipt of the request without response, the party requesting discovery may file a motion for discovery under the provisions of this Article concerning any matter as to which voluntary discovery was not made pursuant to request.</a:t>
            </a:r>
          </a:p>
        </p:txBody>
      </p:sp>
    </p:spTree>
    <p:extLst>
      <p:ext uri="{BB962C8B-B14F-4D97-AF65-F5344CB8AC3E}">
        <p14:creationId xmlns:p14="http://schemas.microsoft.com/office/powerpoint/2010/main" val="304557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Discovery</a:t>
            </a:r>
          </a:p>
        </p:txBody>
      </p:sp>
      <p:sp>
        <p:nvSpPr>
          <p:cNvPr id="3" name="Content Placeholder 2"/>
          <p:cNvSpPr>
            <a:spLocks noGrp="1"/>
          </p:cNvSpPr>
          <p:nvPr>
            <p:ph idx="1"/>
          </p:nvPr>
        </p:nvSpPr>
        <p:spPr/>
        <p:txBody>
          <a:bodyPr>
            <a:normAutofit/>
          </a:bodyPr>
          <a:lstStyle/>
          <a:p>
            <a:r>
              <a:rPr lang="en-US" sz="2800" dirty="0"/>
              <a:t>N.C. G.S. § 15A-903. Disclosure of evidence by the State – Information subject to disclosure.</a:t>
            </a:r>
          </a:p>
          <a:p>
            <a:pPr lvl="1"/>
            <a:r>
              <a:rPr lang="en-US" sz="2000" dirty="0"/>
              <a:t>(a) Upon motion of the defendant, the court must order: </a:t>
            </a:r>
          </a:p>
          <a:p>
            <a:pPr lvl="2"/>
            <a:r>
              <a:rPr lang="en-US" sz="1800" dirty="0"/>
              <a:t>(1) The State to make available to the defendant the complete files of all law enforcement agencies, investigatory agencies, and prosecutors' offices involved in the investigation of the crimes committed or the prosecution of the defendant…</a:t>
            </a:r>
          </a:p>
        </p:txBody>
      </p:sp>
    </p:spTree>
    <p:extLst>
      <p:ext uri="{BB962C8B-B14F-4D97-AF65-F5344CB8AC3E}">
        <p14:creationId xmlns:p14="http://schemas.microsoft.com/office/powerpoint/2010/main" val="201226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EAE2-DEDC-4EFA-9865-82CF477F3FD3}"/>
              </a:ext>
            </a:extLst>
          </p:cNvPr>
          <p:cNvSpPr>
            <a:spLocks noGrp="1"/>
          </p:cNvSpPr>
          <p:nvPr>
            <p:ph type="title"/>
          </p:nvPr>
        </p:nvSpPr>
        <p:spPr/>
        <p:txBody>
          <a:bodyPr/>
          <a:lstStyle/>
          <a:p>
            <a:r>
              <a:rPr lang="en-US" dirty="0"/>
              <a:t>Discovery in State v. Summers</a:t>
            </a:r>
          </a:p>
        </p:txBody>
      </p:sp>
      <p:sp>
        <p:nvSpPr>
          <p:cNvPr id="3" name="Content Placeholder 2">
            <a:extLst>
              <a:ext uri="{FF2B5EF4-FFF2-40B4-BE49-F238E27FC236}">
                <a16:creationId xmlns:a16="http://schemas.microsoft.com/office/drawing/2014/main" id="{66B64373-A835-4E21-9AAC-4398E647DFB7}"/>
              </a:ext>
            </a:extLst>
          </p:cNvPr>
          <p:cNvSpPr>
            <a:spLocks noGrp="1"/>
          </p:cNvSpPr>
          <p:nvPr>
            <p:ph idx="1"/>
          </p:nvPr>
        </p:nvSpPr>
        <p:spPr/>
        <p:txBody>
          <a:bodyPr/>
          <a:lstStyle/>
          <a:p>
            <a:r>
              <a:rPr lang="en-US" dirty="0"/>
              <a:t>See the police report and supplemental police report in the digital case file:</a:t>
            </a:r>
          </a:p>
          <a:p>
            <a:endParaRPr lang="en-US" dirty="0"/>
          </a:p>
          <a:p>
            <a:pPr marL="0" indent="0">
              <a:buNone/>
            </a:pPr>
            <a:r>
              <a:rPr lang="en-US" dirty="0">
                <a:hlinkClick r:id="rId2"/>
              </a:rPr>
              <a:t>https://www.aberleandwall.com/digital-case-file</a:t>
            </a:r>
            <a:r>
              <a:rPr lang="en-US" dirty="0"/>
              <a:t> </a:t>
            </a:r>
          </a:p>
          <a:p>
            <a:endParaRPr lang="en-US" dirty="0"/>
          </a:p>
          <a:p>
            <a:r>
              <a:rPr lang="en-US" dirty="0"/>
              <a:t>DO NOT READ BOTH REPORTS UNTIL AFTER THE CLASS EXERCISE </a:t>
            </a:r>
          </a:p>
        </p:txBody>
      </p:sp>
    </p:spTree>
    <p:extLst>
      <p:ext uri="{BB962C8B-B14F-4D97-AF65-F5344CB8AC3E}">
        <p14:creationId xmlns:p14="http://schemas.microsoft.com/office/powerpoint/2010/main" val="1102417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2593" y="2898321"/>
            <a:ext cx="4446814" cy="1061357"/>
          </a:xfrm>
        </p:spPr>
        <p:txBody>
          <a:bodyPr/>
          <a:lstStyle/>
          <a:p>
            <a:r>
              <a:rPr lang="en-US" dirty="0">
                <a:solidFill>
                  <a:srgbClr val="7030A0"/>
                </a:solidFill>
              </a:rPr>
              <a:t>Interviewing Witnesses</a:t>
            </a:r>
          </a:p>
        </p:txBody>
      </p:sp>
    </p:spTree>
    <p:extLst>
      <p:ext uri="{BB962C8B-B14F-4D97-AF65-F5344CB8AC3E}">
        <p14:creationId xmlns:p14="http://schemas.microsoft.com/office/powerpoint/2010/main" val="25963690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380</TotalTime>
  <Words>1455</Words>
  <Application>Microsoft Office PowerPoint</Application>
  <PresentationFormat>Widescreen</PresentationFormat>
  <Paragraphs>104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Trebuchet MS</vt:lpstr>
      <vt:lpstr>Wingdings</vt:lpstr>
      <vt:lpstr>Wingdings 3</vt:lpstr>
      <vt:lpstr>Facet</vt:lpstr>
      <vt:lpstr>Indictments, Discovery, and Interviewing Witnesses</vt:lpstr>
      <vt:lpstr>Indictments</vt:lpstr>
      <vt:lpstr>Indictments</vt:lpstr>
      <vt:lpstr>Blank Indictment</vt:lpstr>
      <vt:lpstr>Discovery</vt:lpstr>
      <vt:lpstr>Discovery</vt:lpstr>
      <vt:lpstr>Discovery</vt:lpstr>
      <vt:lpstr>Discovery in State v. Summers</vt:lpstr>
      <vt:lpstr>Interviewing Witnesses</vt:lpstr>
      <vt:lpstr>PowerPoint Presentation</vt:lpstr>
      <vt:lpstr>Interviewing a Witness for Facts that are Relevant to the Elements of a Case</vt:lpstr>
      <vt:lpstr>Hypothetical – The Stolen Lawnmower</vt:lpstr>
      <vt:lpstr>Possession of Stolen Goods </vt:lpstr>
      <vt:lpstr>Misdemeanor Possession of Stolen Goods</vt:lpstr>
      <vt:lpstr>Element 1: Possesses- Actual or Constructive</vt:lpstr>
      <vt:lpstr>Element 2: Stolen Property</vt:lpstr>
      <vt:lpstr>Element 3: Knowing or Having Reasonable Grounds To Believe Property was Stolen</vt:lpstr>
      <vt:lpstr>Element 4: With a Dishonest Purpose</vt:lpstr>
      <vt:lpstr>Interviewing Exercise Distribute Police Reports</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a Defendant for Relevant Facts</dc:title>
  <dc:creator>Aberle, Albert B.</dc:creator>
  <cp:lastModifiedBy>Brennan Aberle</cp:lastModifiedBy>
  <cp:revision>24</cp:revision>
  <dcterms:created xsi:type="dcterms:W3CDTF">2016-01-19T20:05:04Z</dcterms:created>
  <dcterms:modified xsi:type="dcterms:W3CDTF">2021-02-04T03:50:42Z</dcterms:modified>
</cp:coreProperties>
</file>