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75" r:id="rId4"/>
    <p:sldId id="276" r:id="rId5"/>
    <p:sldId id="277" r:id="rId6"/>
    <p:sldId id="279" r:id="rId7"/>
    <p:sldId id="278" r:id="rId8"/>
    <p:sldId id="270" r:id="rId9"/>
    <p:sldId id="271" r:id="rId10"/>
    <p:sldId id="258" r:id="rId11"/>
    <p:sldId id="269" r:id="rId12"/>
    <p:sldId id="259" r:id="rId13"/>
    <p:sldId id="265" r:id="rId14"/>
    <p:sldId id="266" r:id="rId15"/>
    <p:sldId id="261" r:id="rId16"/>
    <p:sldId id="260" r:id="rId17"/>
    <p:sldId id="268" r:id="rId18"/>
    <p:sldId id="262" r:id="rId19"/>
    <p:sldId id="263" r:id="rId20"/>
    <p:sldId id="264" r:id="rId21"/>
    <p:sldId id="280" r:id="rId22"/>
    <p:sldId id="287" r:id="rId23"/>
    <p:sldId id="272" r:id="rId24"/>
    <p:sldId id="273" r:id="rId25"/>
    <p:sldId id="283" r:id="rId26"/>
    <p:sldId id="281" r:id="rId27"/>
    <p:sldId id="282" r:id="rId28"/>
    <p:sldId id="284"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69"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256292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18078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1988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452055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1366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940157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53438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64071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08219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666418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853311-28F0-452A-AB13-E5E5F2001C0B}"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60189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853311-28F0-452A-AB13-E5E5F2001C0B}"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65499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853311-28F0-452A-AB13-E5E5F2001C0B}"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37592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53311-28F0-452A-AB13-E5E5F2001C0B}"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16548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853311-28F0-452A-AB13-E5E5F2001C0B}"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2539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5F6F5-EF25-4FDC-A710-FE426D9F46E8}" type="slidenum">
              <a:rPr lang="en-US" smtClean="0"/>
              <a:t>‹#›</a:t>
            </a:fld>
            <a:endParaRPr lang="en-US"/>
          </a:p>
        </p:txBody>
      </p:sp>
      <p:sp>
        <p:nvSpPr>
          <p:cNvPr id="5" name="Date Placeholder 4"/>
          <p:cNvSpPr>
            <a:spLocks noGrp="1"/>
          </p:cNvSpPr>
          <p:nvPr>
            <p:ph type="dt" sz="half" idx="10"/>
          </p:nvPr>
        </p:nvSpPr>
        <p:spPr/>
        <p:txBody>
          <a:bodyPr/>
          <a:lstStyle/>
          <a:p>
            <a:fld id="{5B853311-28F0-452A-AB13-E5E5F2001C0B}" type="datetimeFigureOut">
              <a:rPr lang="en-US" smtClean="0"/>
              <a:t>1/27/2021</a:t>
            </a:fld>
            <a:endParaRPr lang="en-US"/>
          </a:p>
        </p:txBody>
      </p:sp>
    </p:spTree>
    <p:extLst>
      <p:ext uri="{BB962C8B-B14F-4D97-AF65-F5344CB8AC3E}">
        <p14:creationId xmlns:p14="http://schemas.microsoft.com/office/powerpoint/2010/main" val="415438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853311-28F0-452A-AB13-E5E5F2001C0B}" type="datetimeFigureOut">
              <a:rPr lang="en-US" smtClean="0"/>
              <a:t>1/27/2021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95F6F5-EF25-4FDC-A710-FE426D9F46E8}" type="slidenum">
              <a:rPr lang="en-US" smtClean="0"/>
              <a:t>‹#›</a:t>
            </a:fld>
            <a:endParaRPr lang="en-US"/>
          </a:p>
        </p:txBody>
      </p:sp>
    </p:spTree>
    <p:extLst>
      <p:ext uri="{BB962C8B-B14F-4D97-AF65-F5344CB8AC3E}">
        <p14:creationId xmlns:p14="http://schemas.microsoft.com/office/powerpoint/2010/main" val="14976542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0" y="1109663"/>
            <a:ext cx="9740900" cy="1785937"/>
          </a:xfrm>
        </p:spPr>
        <p:txBody>
          <a:bodyPr/>
          <a:lstStyle/>
          <a:p>
            <a:pPr algn="ctr"/>
            <a:r>
              <a:rPr lang="en-US" dirty="0">
                <a:solidFill>
                  <a:schemeClr val="accent2">
                    <a:lumMod val="50000"/>
                  </a:schemeClr>
                </a:solidFill>
              </a:rPr>
              <a:t>Substantive Offenses</a:t>
            </a:r>
          </a:p>
        </p:txBody>
      </p:sp>
      <p:sp>
        <p:nvSpPr>
          <p:cNvPr id="3" name="Subtitle 2"/>
          <p:cNvSpPr>
            <a:spLocks noGrp="1"/>
          </p:cNvSpPr>
          <p:nvPr>
            <p:ph type="subTitle" idx="1"/>
          </p:nvPr>
        </p:nvSpPr>
        <p:spPr/>
        <p:txBody>
          <a:bodyPr>
            <a:normAutofit/>
          </a:bodyPr>
          <a:lstStyle/>
          <a:p>
            <a:r>
              <a:rPr lang="en-US" sz="3200" dirty="0">
                <a:solidFill>
                  <a:schemeClr val="tx1">
                    <a:lumMod val="85000"/>
                    <a:lumOff val="15000"/>
                  </a:schemeClr>
                </a:solidFill>
              </a:rPr>
              <a:t>Plus Lesser-Included Offenses and Offense Class Reductions/Enhancements</a:t>
            </a:r>
          </a:p>
        </p:txBody>
      </p:sp>
    </p:spTree>
    <p:extLst>
      <p:ext uri="{BB962C8B-B14F-4D97-AF65-F5344CB8AC3E}">
        <p14:creationId xmlns:p14="http://schemas.microsoft.com/office/powerpoint/2010/main" val="1322777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734" y="177800"/>
            <a:ext cx="8596668" cy="1320800"/>
          </a:xfrm>
        </p:spPr>
        <p:txBody>
          <a:bodyPr/>
          <a:lstStyle/>
          <a:p>
            <a:r>
              <a:rPr lang="en-US" dirty="0"/>
              <a:t>What are Lesser-Included Offenses?</a:t>
            </a:r>
          </a:p>
        </p:txBody>
      </p:sp>
      <p:sp>
        <p:nvSpPr>
          <p:cNvPr id="3" name="Content Placeholder 2"/>
          <p:cNvSpPr>
            <a:spLocks noGrp="1"/>
          </p:cNvSpPr>
          <p:nvPr>
            <p:ph idx="1"/>
          </p:nvPr>
        </p:nvSpPr>
        <p:spPr>
          <a:xfrm>
            <a:off x="419100" y="1358900"/>
            <a:ext cx="9321800" cy="4902200"/>
          </a:xfrm>
        </p:spPr>
        <p:txBody>
          <a:bodyPr>
            <a:normAutofit lnSpcReduction="10000"/>
          </a:bodyPr>
          <a:lstStyle/>
          <a:p>
            <a:r>
              <a:rPr lang="en-US" dirty="0"/>
              <a:t>When ALL of the elements of a lesser crime are included in a greater crime</a:t>
            </a:r>
          </a:p>
          <a:p>
            <a:r>
              <a:rPr lang="en-US" dirty="0"/>
              <a:t>At trial, when a judge permits, a jury could find a defendant guilty of a lesser-included offense and not guilty of the original charge. </a:t>
            </a:r>
          </a:p>
          <a:p>
            <a:r>
              <a:rPr lang="en-US" dirty="0"/>
              <a:t>Example: What crimes are not lesser-included of the following offense?</a:t>
            </a:r>
          </a:p>
          <a:p>
            <a:pPr marL="457200" lvl="1" indent="0">
              <a:buNone/>
            </a:pPr>
            <a:r>
              <a:rPr lang="en-US" sz="2000" dirty="0"/>
              <a:t>Felony Assault With A Deadly Weapon With Intent To Kill Inflicting Serious Injury</a:t>
            </a:r>
          </a:p>
          <a:p>
            <a:pPr lvl="2"/>
            <a:r>
              <a:rPr lang="en-US" sz="1800" dirty="0"/>
              <a:t>Felony Assault with a Deadly Weapon With Intent to Kill</a:t>
            </a:r>
          </a:p>
          <a:p>
            <a:pPr lvl="2"/>
            <a:r>
              <a:rPr lang="en-US" sz="1800" dirty="0"/>
              <a:t>Felony Assault with a Deadly Weapon Inflicting Serious Injury</a:t>
            </a:r>
          </a:p>
          <a:p>
            <a:pPr lvl="2"/>
            <a:r>
              <a:rPr lang="en-US" sz="1800" dirty="0"/>
              <a:t>Misdemeanor Assault Inflicting Serious Injury</a:t>
            </a:r>
          </a:p>
          <a:p>
            <a:pPr lvl="2"/>
            <a:r>
              <a:rPr lang="en-US" sz="1800" dirty="0"/>
              <a:t>Misdemeanor Assault by Pointing a Gun</a:t>
            </a:r>
          </a:p>
          <a:p>
            <a:pPr lvl="2"/>
            <a:r>
              <a:rPr lang="en-US" sz="1800" dirty="0"/>
              <a:t>Misdemeanor Assault With a Deadly Weapon</a:t>
            </a:r>
          </a:p>
          <a:p>
            <a:pPr lvl="2"/>
            <a:r>
              <a:rPr lang="en-US" sz="1800" dirty="0"/>
              <a:t>Misdemeanor Assault on a Female</a:t>
            </a:r>
          </a:p>
          <a:p>
            <a:pPr lvl="2"/>
            <a:r>
              <a:rPr lang="en-US" sz="1800" dirty="0"/>
              <a:t>Misdemeanor Simple Assault</a:t>
            </a:r>
          </a:p>
          <a:p>
            <a:pPr lvl="2"/>
            <a:endParaRPr lang="en-US" dirty="0"/>
          </a:p>
        </p:txBody>
      </p:sp>
    </p:spTree>
    <p:extLst>
      <p:ext uri="{BB962C8B-B14F-4D97-AF65-F5344CB8AC3E}">
        <p14:creationId xmlns:p14="http://schemas.microsoft.com/office/powerpoint/2010/main" val="301585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98" y="317500"/>
            <a:ext cx="9309100" cy="1320800"/>
          </a:xfrm>
        </p:spPr>
        <p:txBody>
          <a:bodyPr/>
          <a:lstStyle/>
          <a:p>
            <a:r>
              <a:rPr lang="en-US" dirty="0"/>
              <a:t>Lesser-Included Offenses of Robbery with a Dangerous Weapon</a:t>
            </a:r>
          </a:p>
        </p:txBody>
      </p:sp>
      <p:sp>
        <p:nvSpPr>
          <p:cNvPr id="3" name="Content Placeholder 2"/>
          <p:cNvSpPr>
            <a:spLocks noGrp="1"/>
          </p:cNvSpPr>
          <p:nvPr>
            <p:ph idx="1"/>
          </p:nvPr>
        </p:nvSpPr>
        <p:spPr>
          <a:xfrm>
            <a:off x="215900" y="1638300"/>
            <a:ext cx="9207500" cy="4876800"/>
          </a:xfrm>
        </p:spPr>
        <p:txBody>
          <a:bodyPr>
            <a:normAutofit/>
          </a:bodyPr>
          <a:lstStyle/>
          <a:p>
            <a:r>
              <a:rPr lang="en-US" sz="2800" dirty="0"/>
              <a:t>Common Law Robbery- Class G Felony</a:t>
            </a:r>
          </a:p>
          <a:p>
            <a:r>
              <a:rPr lang="en-US" sz="2800" dirty="0"/>
              <a:t>Larceny from the Person- Class H Felony</a:t>
            </a:r>
          </a:p>
          <a:p>
            <a:r>
              <a:rPr lang="en-US" sz="2800" dirty="0"/>
              <a:t>Larceny- Class 1 Misdemeanor</a:t>
            </a:r>
          </a:p>
          <a:p>
            <a:r>
              <a:rPr lang="en-US" sz="2800" dirty="0"/>
              <a:t>Assault with a Deadly Weapon- Class A1 Misdemeanor</a:t>
            </a:r>
          </a:p>
          <a:p>
            <a:r>
              <a:rPr lang="en-US" sz="2800" dirty="0"/>
              <a:t>Simple Assault- Class 2 Misdemeanor</a:t>
            </a:r>
          </a:p>
        </p:txBody>
      </p:sp>
    </p:spTree>
    <p:extLst>
      <p:ext uri="{BB962C8B-B14F-4D97-AF65-F5344CB8AC3E}">
        <p14:creationId xmlns:p14="http://schemas.microsoft.com/office/powerpoint/2010/main" val="220662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34" y="241300"/>
            <a:ext cx="8596668" cy="1320800"/>
          </a:xfrm>
        </p:spPr>
        <p:txBody>
          <a:bodyPr/>
          <a:lstStyle/>
          <a:p>
            <a:r>
              <a:rPr lang="en-US" dirty="0"/>
              <a:t>Simple Assault NCGS § 14-33(a)</a:t>
            </a:r>
          </a:p>
        </p:txBody>
      </p:sp>
      <p:sp>
        <p:nvSpPr>
          <p:cNvPr id="3" name="Content Placeholder 2"/>
          <p:cNvSpPr>
            <a:spLocks noGrp="1"/>
          </p:cNvSpPr>
          <p:nvPr>
            <p:ph idx="1"/>
          </p:nvPr>
        </p:nvSpPr>
        <p:spPr>
          <a:xfrm>
            <a:off x="165100" y="1257300"/>
            <a:ext cx="9918700" cy="5016499"/>
          </a:xfrm>
        </p:spPr>
        <p:txBody>
          <a:bodyPr>
            <a:normAutofit fontScale="92500" lnSpcReduction="10000"/>
          </a:bodyPr>
          <a:lstStyle/>
          <a:p>
            <a:pPr marL="0" indent="0">
              <a:buNone/>
            </a:pPr>
            <a:r>
              <a:rPr lang="en-US" dirty="0"/>
              <a:t>Any person who commits a simple assault or a simple assault and battery or participates in a simple affray is guilty of a Class 2 misdemeanor. </a:t>
            </a:r>
          </a:p>
          <a:p>
            <a:pPr marL="0" indent="0">
              <a:buNone/>
            </a:pPr>
            <a:endParaRPr lang="en-US" dirty="0"/>
          </a:p>
          <a:p>
            <a:pPr marL="0" indent="0">
              <a:buNone/>
            </a:pPr>
            <a:r>
              <a:rPr lang="en-US" dirty="0"/>
              <a:t>Class 2 Misdemeanor</a:t>
            </a:r>
          </a:p>
          <a:p>
            <a:pPr marL="0" indent="0">
              <a:buNone/>
            </a:pPr>
            <a:endParaRPr lang="en-US" dirty="0"/>
          </a:p>
          <a:p>
            <a:r>
              <a:rPr lang="en-US" dirty="0"/>
              <a:t>Elements:</a:t>
            </a:r>
          </a:p>
          <a:p>
            <a:pPr lvl="1"/>
            <a:r>
              <a:rPr lang="en-US" sz="1700" dirty="0"/>
              <a:t>(1) Defendant Assaulted Another Person</a:t>
            </a:r>
          </a:p>
          <a:p>
            <a:pPr lvl="1"/>
            <a:r>
              <a:rPr lang="en-US" sz="1700" dirty="0"/>
              <a:t>(2) Defendant Acted Intentionally (and without Justification or Excuse)</a:t>
            </a:r>
          </a:p>
          <a:p>
            <a:pPr marL="457200" lvl="1" indent="0">
              <a:buNone/>
            </a:pPr>
            <a:endParaRPr lang="en-US" dirty="0"/>
          </a:p>
          <a:p>
            <a:r>
              <a:rPr lang="en-US" dirty="0"/>
              <a:t>Statute leaves definition of “assault” to common law.</a:t>
            </a:r>
          </a:p>
          <a:p>
            <a:pPr marL="0" indent="0">
              <a:buNone/>
            </a:pPr>
            <a:endParaRPr lang="en-US" dirty="0"/>
          </a:p>
          <a:p>
            <a:r>
              <a:rPr lang="en-US" dirty="0"/>
              <a:t>Not like Civil Tort “Assault” and “Battery”</a:t>
            </a:r>
          </a:p>
          <a:p>
            <a:pPr marL="0" indent="0">
              <a:buNone/>
            </a:pPr>
            <a:endParaRPr lang="en-US" dirty="0"/>
          </a:p>
          <a:p>
            <a:r>
              <a:rPr lang="en-US" dirty="0"/>
              <a:t>In North Carolina Criminal law, assault and battery are generally used interchangeably.</a:t>
            </a:r>
          </a:p>
        </p:txBody>
      </p:sp>
    </p:spTree>
    <p:extLst>
      <p:ext uri="{BB962C8B-B14F-4D97-AF65-F5344CB8AC3E}">
        <p14:creationId xmlns:p14="http://schemas.microsoft.com/office/powerpoint/2010/main" val="59277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34" y="241300"/>
            <a:ext cx="8596668" cy="1320800"/>
          </a:xfrm>
        </p:spPr>
        <p:txBody>
          <a:bodyPr/>
          <a:lstStyle/>
          <a:p>
            <a:r>
              <a:rPr lang="en-US" dirty="0"/>
              <a:t>Simple Assault- With Physical Contact</a:t>
            </a:r>
          </a:p>
        </p:txBody>
      </p:sp>
      <p:sp>
        <p:nvSpPr>
          <p:cNvPr id="3" name="Content Placeholder 2"/>
          <p:cNvSpPr>
            <a:spLocks noGrp="1"/>
          </p:cNvSpPr>
          <p:nvPr>
            <p:ph idx="1"/>
          </p:nvPr>
        </p:nvSpPr>
        <p:spPr>
          <a:xfrm>
            <a:off x="165100" y="1257300"/>
            <a:ext cx="9525000" cy="4889499"/>
          </a:xfrm>
        </p:spPr>
        <p:txBody>
          <a:bodyPr/>
          <a:lstStyle/>
          <a:p>
            <a:pPr marL="0" indent="0">
              <a:buNone/>
            </a:pPr>
            <a:r>
              <a:rPr lang="en-US" dirty="0"/>
              <a:t>Two definitions are offered in the North Carolina Pattern Jury Instructions:</a:t>
            </a:r>
          </a:p>
          <a:p>
            <a:pPr>
              <a:buAutoNum type="arabicParenBoth"/>
            </a:pPr>
            <a:r>
              <a:rPr lang="en-US" dirty="0"/>
              <a:t>An assault whereby any force, however slight, is applied directly, or indirectly to another, without that person’s consent.</a:t>
            </a:r>
          </a:p>
          <a:p>
            <a:pPr>
              <a:buAutoNum type="arabicParenBoth"/>
            </a:pPr>
            <a:r>
              <a:rPr lang="en-US" dirty="0"/>
              <a:t>An assault is the intentional, offensive touching of another person, without that person’s consent.</a:t>
            </a:r>
          </a:p>
          <a:p>
            <a:pPr marL="0" indent="0">
              <a:buNone/>
            </a:pPr>
            <a:r>
              <a:rPr lang="en-US" dirty="0"/>
              <a:t>Assault?</a:t>
            </a:r>
          </a:p>
          <a:p>
            <a:r>
              <a:rPr lang="en-US" dirty="0"/>
              <a:t>Defendant punches person during an argument</a:t>
            </a:r>
          </a:p>
          <a:p>
            <a:r>
              <a:rPr lang="en-US" dirty="0"/>
              <a:t>Defendant throws a bottle towards person but the bottle misses the person</a:t>
            </a:r>
          </a:p>
          <a:p>
            <a:r>
              <a:rPr lang="en-US" dirty="0"/>
              <a:t>Defendant throws a bottle at person and the bottle hits the person’s purse</a:t>
            </a:r>
          </a:p>
          <a:p>
            <a:r>
              <a:rPr lang="en-US" dirty="0"/>
              <a:t>Defendant pushes person into a second person.</a:t>
            </a:r>
          </a:p>
          <a:p>
            <a:r>
              <a:rPr lang="en-US" dirty="0"/>
              <a:t>Defendant catches someone as they are tripping over a curb and person does not consent to the touching-by-catching of Defendant</a:t>
            </a:r>
          </a:p>
          <a:p>
            <a:endParaRPr lang="en-US" dirty="0"/>
          </a:p>
          <a:p>
            <a:pPr>
              <a:buAutoNum type="arabicParenBoth"/>
            </a:pPr>
            <a:endParaRPr lang="en-US" dirty="0"/>
          </a:p>
          <a:p>
            <a:pPr>
              <a:buAutoNum type="arabicParenBoth"/>
            </a:pPr>
            <a:endParaRPr lang="en-US" dirty="0"/>
          </a:p>
        </p:txBody>
      </p:sp>
    </p:spTree>
    <p:extLst>
      <p:ext uri="{BB962C8B-B14F-4D97-AF65-F5344CB8AC3E}">
        <p14:creationId xmlns:p14="http://schemas.microsoft.com/office/powerpoint/2010/main" val="402877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234" y="241300"/>
            <a:ext cx="8596668" cy="1320800"/>
          </a:xfrm>
        </p:spPr>
        <p:txBody>
          <a:bodyPr/>
          <a:lstStyle/>
          <a:p>
            <a:r>
              <a:rPr lang="en-US" dirty="0"/>
              <a:t>Simple Assault- Without Physical Contact</a:t>
            </a:r>
          </a:p>
        </p:txBody>
      </p:sp>
      <p:sp>
        <p:nvSpPr>
          <p:cNvPr id="3" name="Content Placeholder 2"/>
          <p:cNvSpPr>
            <a:spLocks noGrp="1"/>
          </p:cNvSpPr>
          <p:nvPr>
            <p:ph idx="1"/>
          </p:nvPr>
        </p:nvSpPr>
        <p:spPr>
          <a:xfrm>
            <a:off x="165100" y="1257300"/>
            <a:ext cx="9525000" cy="5359400"/>
          </a:xfrm>
        </p:spPr>
        <p:txBody>
          <a:bodyPr>
            <a:normAutofit lnSpcReduction="10000"/>
          </a:bodyPr>
          <a:lstStyle/>
          <a:p>
            <a:pPr marL="0" indent="0">
              <a:buNone/>
            </a:pPr>
            <a:r>
              <a:rPr lang="en-US" dirty="0"/>
              <a:t>Two definitions are offered in the North Carolina Pattern Jury Instructions:</a:t>
            </a:r>
          </a:p>
          <a:p>
            <a:pPr>
              <a:buAutoNum type="arabicParenBoth"/>
            </a:pPr>
            <a:r>
              <a:rPr lang="en-US" dirty="0"/>
              <a:t>An assault is the overt act or attempt, or the unequivocal appearance of an attempt, with force and violence, to do some immediate physical injury to the person of another, which show of force or menace of violence must be sufficient to put a person of reasonable firmness in fear of immediate bodily harm.</a:t>
            </a:r>
          </a:p>
          <a:p>
            <a:pPr>
              <a:buAutoNum type="arabicParenBoth"/>
            </a:pPr>
            <a:r>
              <a:rPr lang="en-US" dirty="0"/>
              <a:t>An assault is an intentional attempt by violence, to do injury to the person of another.</a:t>
            </a:r>
          </a:p>
          <a:p>
            <a:pPr marL="0" indent="0">
              <a:buNone/>
            </a:pPr>
            <a:endParaRPr lang="en-US" dirty="0"/>
          </a:p>
          <a:p>
            <a:pPr marL="0" indent="0">
              <a:buNone/>
            </a:pPr>
            <a:r>
              <a:rPr lang="en-US" dirty="0"/>
              <a:t>Assault?</a:t>
            </a:r>
          </a:p>
          <a:p>
            <a:r>
              <a:rPr lang="en-US" dirty="0"/>
              <a:t>Defendant swings at person but misses his punch.</a:t>
            </a:r>
          </a:p>
          <a:p>
            <a:r>
              <a:rPr lang="en-US" dirty="0"/>
              <a:t>Defendant throws a bottle towards person but the bottle misses the person</a:t>
            </a:r>
          </a:p>
          <a:p>
            <a:r>
              <a:rPr lang="en-US" dirty="0"/>
              <a:t>Defendant, before school, says he will punch the defendant after school that day.</a:t>
            </a:r>
          </a:p>
          <a:p>
            <a:r>
              <a:rPr lang="en-US" dirty="0"/>
              <a:t>Defendant throws bottle at unaware person facing away, who never notices the bottle sail past him and land in the garbage.</a:t>
            </a:r>
          </a:p>
          <a:p>
            <a:r>
              <a:rPr lang="en-US" dirty="0"/>
              <a:t>Defendant runs into a room where person is sitting up with sunglasses on. Defendant holds knife towards person and threatens to stab person if he moves. Defendant steals jewelry and leaves. Person sleeps through entire incident.</a:t>
            </a:r>
          </a:p>
          <a:p>
            <a:endParaRPr lang="en-US" dirty="0"/>
          </a:p>
          <a:p>
            <a:pPr>
              <a:buAutoNum type="arabicParenBoth"/>
            </a:pPr>
            <a:endParaRPr lang="en-US" dirty="0"/>
          </a:p>
          <a:p>
            <a:pPr>
              <a:buAutoNum type="arabicParenBoth"/>
            </a:pPr>
            <a:endParaRPr lang="en-US" dirty="0"/>
          </a:p>
        </p:txBody>
      </p:sp>
    </p:spTree>
    <p:extLst>
      <p:ext uri="{BB962C8B-B14F-4D97-AF65-F5344CB8AC3E}">
        <p14:creationId xmlns:p14="http://schemas.microsoft.com/office/powerpoint/2010/main" val="249107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100"/>
            <a:ext cx="9512300" cy="1320800"/>
          </a:xfrm>
        </p:spPr>
        <p:txBody>
          <a:bodyPr/>
          <a:lstStyle/>
          <a:p>
            <a:r>
              <a:rPr lang="en-US" dirty="0"/>
              <a:t>Assault with a Deadly Weapon NCGS § 14-33 (c)(1)</a:t>
            </a:r>
          </a:p>
        </p:txBody>
      </p:sp>
      <p:sp>
        <p:nvSpPr>
          <p:cNvPr id="3" name="Content Placeholder 2"/>
          <p:cNvSpPr>
            <a:spLocks noGrp="1"/>
          </p:cNvSpPr>
          <p:nvPr>
            <p:ph idx="1"/>
          </p:nvPr>
        </p:nvSpPr>
        <p:spPr>
          <a:xfrm>
            <a:off x="279400" y="1612900"/>
            <a:ext cx="8775084" cy="3880773"/>
          </a:xfrm>
        </p:spPr>
        <p:txBody>
          <a:bodyPr/>
          <a:lstStyle/>
          <a:p>
            <a:pPr marL="0" indent="0">
              <a:buNone/>
            </a:pPr>
            <a:r>
              <a:rPr lang="en-US" dirty="0"/>
              <a:t>…(1) Inflicts serious injury upon another person or uses a deadly weapon;</a:t>
            </a:r>
          </a:p>
          <a:p>
            <a:pPr marL="0" indent="0">
              <a:buNone/>
            </a:pPr>
            <a:endParaRPr lang="en-US" dirty="0"/>
          </a:p>
          <a:p>
            <a:pPr marL="0" indent="0">
              <a:buNone/>
            </a:pPr>
            <a:r>
              <a:rPr lang="en-US" dirty="0"/>
              <a:t>Class A1 Misdemeanor</a:t>
            </a:r>
          </a:p>
          <a:p>
            <a:pPr marL="0" indent="0">
              <a:buNone/>
            </a:pPr>
            <a:endParaRPr lang="en-US" dirty="0"/>
          </a:p>
          <a:p>
            <a:r>
              <a:rPr lang="en-US" dirty="0"/>
              <a:t>Elements</a:t>
            </a:r>
          </a:p>
          <a:p>
            <a:pPr lvl="1"/>
            <a:r>
              <a:rPr lang="en-US" dirty="0"/>
              <a:t>Commits an Assault</a:t>
            </a:r>
          </a:p>
          <a:p>
            <a:pPr lvl="1"/>
            <a:r>
              <a:rPr lang="en-US" dirty="0"/>
              <a:t>On Another</a:t>
            </a:r>
          </a:p>
          <a:p>
            <a:pPr lvl="1"/>
            <a:r>
              <a:rPr lang="en-US" dirty="0"/>
              <a:t>With a Deadly Weapon</a:t>
            </a:r>
          </a:p>
          <a:p>
            <a:pPr marL="457200" lvl="1" indent="0">
              <a:buNone/>
            </a:pPr>
            <a:r>
              <a:rPr lang="en-US" sz="2000" dirty="0"/>
              <a:t>A Deadly Weapon is any one that is likely to cause death or serious bodily injury</a:t>
            </a:r>
          </a:p>
        </p:txBody>
      </p:sp>
    </p:spTree>
    <p:extLst>
      <p:ext uri="{BB962C8B-B14F-4D97-AF65-F5344CB8AC3E}">
        <p14:creationId xmlns:p14="http://schemas.microsoft.com/office/powerpoint/2010/main" val="153157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Larceny  NCGS § 14-72</a:t>
            </a:r>
          </a:p>
        </p:txBody>
      </p:sp>
      <p:sp>
        <p:nvSpPr>
          <p:cNvPr id="3" name="Content Placeholder 2"/>
          <p:cNvSpPr>
            <a:spLocks noGrp="1"/>
          </p:cNvSpPr>
          <p:nvPr>
            <p:ph idx="1"/>
          </p:nvPr>
        </p:nvSpPr>
        <p:spPr>
          <a:xfrm>
            <a:off x="393700" y="1485901"/>
            <a:ext cx="8880302" cy="4555462"/>
          </a:xfrm>
        </p:spPr>
        <p:txBody>
          <a:bodyPr/>
          <a:lstStyle/>
          <a:p>
            <a:r>
              <a:rPr lang="en-US" dirty="0"/>
              <a:t>Common Law Definition</a:t>
            </a:r>
          </a:p>
          <a:p>
            <a:pPr marL="0" indent="0">
              <a:buNone/>
            </a:pPr>
            <a:r>
              <a:rPr lang="en-US" dirty="0"/>
              <a:t>Class 1 Misdemeanor</a:t>
            </a:r>
          </a:p>
          <a:p>
            <a:pPr marL="0" indent="0">
              <a:buNone/>
            </a:pPr>
            <a:r>
              <a:rPr lang="en-US" dirty="0"/>
              <a:t>Elements</a:t>
            </a:r>
          </a:p>
          <a:p>
            <a:pPr>
              <a:buAutoNum type="arabicParenBoth"/>
            </a:pPr>
            <a:r>
              <a:rPr lang="en-US" dirty="0"/>
              <a:t>Takes</a:t>
            </a:r>
          </a:p>
          <a:p>
            <a:pPr>
              <a:buAutoNum type="arabicParenBoth"/>
            </a:pPr>
            <a:r>
              <a:rPr lang="en-US" dirty="0"/>
              <a:t>Personal property</a:t>
            </a:r>
          </a:p>
          <a:p>
            <a:pPr>
              <a:buAutoNum type="arabicParenBoth"/>
            </a:pPr>
            <a:r>
              <a:rPr lang="en-US" dirty="0"/>
              <a:t>In the possession of another </a:t>
            </a:r>
            <a:r>
              <a:rPr lang="en-US" i="1" dirty="0"/>
              <a:t>and</a:t>
            </a:r>
            <a:endParaRPr lang="en-US" dirty="0"/>
          </a:p>
          <a:p>
            <a:pPr>
              <a:buAutoNum type="arabicParenBoth"/>
            </a:pPr>
            <a:r>
              <a:rPr lang="en-US" dirty="0"/>
              <a:t>Carries it away</a:t>
            </a:r>
          </a:p>
          <a:p>
            <a:pPr>
              <a:buAutoNum type="arabicParenBoth"/>
            </a:pPr>
            <a:r>
              <a:rPr lang="en-US" dirty="0"/>
              <a:t>Without the consent of the possessor</a:t>
            </a:r>
          </a:p>
          <a:p>
            <a:pPr>
              <a:buAutoNum type="arabicParenBoth"/>
            </a:pPr>
            <a:r>
              <a:rPr lang="en-US" dirty="0"/>
              <a:t>With the intent to deprive the possessor of its use permanently</a:t>
            </a:r>
          </a:p>
          <a:p>
            <a:pPr>
              <a:buAutoNum type="arabicParenBoth"/>
            </a:pPr>
            <a:r>
              <a:rPr lang="en-US" dirty="0"/>
              <a:t>Knowing that he or she was not entitled to it</a:t>
            </a:r>
          </a:p>
        </p:txBody>
      </p:sp>
    </p:spTree>
    <p:extLst>
      <p:ext uri="{BB962C8B-B14F-4D97-AF65-F5344CB8AC3E}">
        <p14:creationId xmlns:p14="http://schemas.microsoft.com/office/powerpoint/2010/main" val="36573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Larceny?</a:t>
            </a:r>
          </a:p>
        </p:txBody>
      </p:sp>
      <p:sp>
        <p:nvSpPr>
          <p:cNvPr id="3" name="Content Placeholder 2"/>
          <p:cNvSpPr>
            <a:spLocks noGrp="1"/>
          </p:cNvSpPr>
          <p:nvPr>
            <p:ph idx="1"/>
          </p:nvPr>
        </p:nvSpPr>
        <p:spPr>
          <a:xfrm>
            <a:off x="406400" y="1549401"/>
            <a:ext cx="8867602" cy="4441162"/>
          </a:xfrm>
        </p:spPr>
        <p:txBody>
          <a:bodyPr/>
          <a:lstStyle/>
          <a:p>
            <a:r>
              <a:rPr lang="en-US" dirty="0"/>
              <a:t>Defendant runs up to Victim and snatches a necklace and runs away.</a:t>
            </a:r>
          </a:p>
          <a:p>
            <a:r>
              <a:rPr lang="en-US" dirty="0"/>
              <a:t>Defendant runs up to Victim and attempts to snatch necklace but it slips immediately out of Defendant’s hands and falls into drain.</a:t>
            </a:r>
          </a:p>
          <a:p>
            <a:r>
              <a:rPr lang="en-US" dirty="0"/>
              <a:t>Defendant runs up to snatch necklace, runs around the corner, decides the necklace isn’t worth it, and drops it on the ground.</a:t>
            </a:r>
          </a:p>
          <a:p>
            <a:r>
              <a:rPr lang="en-US" dirty="0"/>
              <a:t>Victim lends his car to Defendant for the weekend. Defendant never returns it.</a:t>
            </a:r>
          </a:p>
          <a:p>
            <a:r>
              <a:rPr lang="en-US" dirty="0"/>
              <a:t>Defendant sees a car with key left in ignition and decides to take a joy ride.  He drives around town for an hour and leaves the car where he found it.</a:t>
            </a:r>
          </a:p>
          <a:p>
            <a:r>
              <a:rPr lang="en-US" dirty="0"/>
              <a:t>Defendant sees a car with key left in ignition and decides to take a joy ride.  He drives around town for an hour and then runs the car off a cliff.</a:t>
            </a:r>
          </a:p>
          <a:p>
            <a:r>
              <a:rPr lang="en-US" dirty="0"/>
              <a:t>Defendant sees a car with key left in ignition and decides to take a joy ride.  He drives around town for an hour and leaves the car in a high crime area at 2AM, unlocked and with keys sitting in the ignition.</a:t>
            </a:r>
          </a:p>
          <a:p>
            <a:endParaRPr lang="en-US" dirty="0"/>
          </a:p>
          <a:p>
            <a:endParaRPr lang="en-US" dirty="0"/>
          </a:p>
        </p:txBody>
      </p:sp>
    </p:spTree>
    <p:extLst>
      <p:ext uri="{BB962C8B-B14F-4D97-AF65-F5344CB8AC3E}">
        <p14:creationId xmlns:p14="http://schemas.microsoft.com/office/powerpoint/2010/main" val="25930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64" y="406400"/>
            <a:ext cx="9355666" cy="1320800"/>
          </a:xfrm>
        </p:spPr>
        <p:txBody>
          <a:bodyPr/>
          <a:lstStyle/>
          <a:p>
            <a:r>
              <a:rPr lang="en-US" dirty="0"/>
              <a:t>Larceny from the Person NCGS § 14-72 (b)(1)</a:t>
            </a:r>
          </a:p>
        </p:txBody>
      </p:sp>
      <p:sp>
        <p:nvSpPr>
          <p:cNvPr id="3" name="Content Placeholder 2"/>
          <p:cNvSpPr>
            <a:spLocks noGrp="1"/>
          </p:cNvSpPr>
          <p:nvPr>
            <p:ph idx="1"/>
          </p:nvPr>
        </p:nvSpPr>
        <p:spPr>
          <a:xfrm>
            <a:off x="228600" y="1524001"/>
            <a:ext cx="9045402" cy="4517362"/>
          </a:xfrm>
        </p:spPr>
        <p:txBody>
          <a:bodyPr/>
          <a:lstStyle/>
          <a:p>
            <a:pPr marL="0" indent="0">
              <a:buNone/>
            </a:pPr>
            <a:r>
              <a:rPr lang="en-US" dirty="0"/>
              <a:t>Class H Felony</a:t>
            </a:r>
          </a:p>
          <a:p>
            <a:pPr marL="0" indent="0">
              <a:buNone/>
            </a:pPr>
            <a:r>
              <a:rPr lang="en-US" dirty="0"/>
              <a:t>Elements</a:t>
            </a:r>
          </a:p>
          <a:p>
            <a:pPr>
              <a:buAutoNum type="arabicParenBoth"/>
            </a:pPr>
            <a:r>
              <a:rPr lang="en-US" dirty="0"/>
              <a:t>Commits a Larceny</a:t>
            </a:r>
          </a:p>
          <a:p>
            <a:pPr>
              <a:buAutoNum type="arabicParenBoth"/>
            </a:pPr>
            <a:r>
              <a:rPr lang="en-US" dirty="0"/>
              <a:t>From the Person</a:t>
            </a:r>
          </a:p>
          <a:p>
            <a:pPr marL="0" indent="0">
              <a:buNone/>
            </a:pPr>
            <a:endParaRPr lang="en-US" dirty="0"/>
          </a:p>
          <a:p>
            <a:pPr marL="0" indent="0">
              <a:buNone/>
            </a:pPr>
            <a:r>
              <a:rPr lang="en-US" dirty="0"/>
              <a:t>From the Person is when the property is physically possessed by the person or when it is within the person’s protection when it is stolen.</a:t>
            </a:r>
          </a:p>
        </p:txBody>
      </p:sp>
    </p:spTree>
    <p:extLst>
      <p:ext uri="{BB962C8B-B14F-4D97-AF65-F5344CB8AC3E}">
        <p14:creationId xmlns:p14="http://schemas.microsoft.com/office/powerpoint/2010/main" val="186823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Law Robbery NCGS 14-87.1</a:t>
            </a:r>
          </a:p>
        </p:txBody>
      </p:sp>
      <p:sp>
        <p:nvSpPr>
          <p:cNvPr id="3" name="Content Placeholder 2"/>
          <p:cNvSpPr>
            <a:spLocks noGrp="1"/>
          </p:cNvSpPr>
          <p:nvPr>
            <p:ph idx="1"/>
          </p:nvPr>
        </p:nvSpPr>
        <p:spPr>
          <a:xfrm>
            <a:off x="457200" y="1562101"/>
            <a:ext cx="8816802" cy="4479262"/>
          </a:xfrm>
        </p:spPr>
        <p:txBody>
          <a:bodyPr/>
          <a:lstStyle/>
          <a:p>
            <a:pPr marL="0" indent="0">
              <a:buNone/>
            </a:pPr>
            <a:r>
              <a:rPr lang="en-US" dirty="0"/>
              <a:t>Common Law Definition</a:t>
            </a:r>
          </a:p>
          <a:p>
            <a:pPr marL="0" indent="0">
              <a:buNone/>
            </a:pPr>
            <a:r>
              <a:rPr lang="en-US" dirty="0"/>
              <a:t>Class G Felony</a:t>
            </a:r>
          </a:p>
          <a:p>
            <a:pPr marL="0" indent="0">
              <a:buNone/>
            </a:pPr>
            <a:endParaRPr lang="en-US" dirty="0"/>
          </a:p>
          <a:p>
            <a:pPr marL="0" indent="0">
              <a:buNone/>
            </a:pPr>
            <a:r>
              <a:rPr lang="en-US" dirty="0"/>
              <a:t>Elements</a:t>
            </a:r>
          </a:p>
          <a:p>
            <a:pPr>
              <a:buAutoNum type="arabicParenBoth"/>
            </a:pPr>
            <a:r>
              <a:rPr lang="en-US" dirty="0"/>
              <a:t>Commits Larceny</a:t>
            </a:r>
          </a:p>
          <a:p>
            <a:pPr>
              <a:buAutoNum type="arabicParenBoth"/>
            </a:pPr>
            <a:r>
              <a:rPr lang="en-US" dirty="0"/>
              <a:t>From the person or from the person’s presence</a:t>
            </a:r>
          </a:p>
          <a:p>
            <a:pPr>
              <a:buAutoNum type="arabicParenBoth"/>
            </a:pPr>
            <a:r>
              <a:rPr lang="en-US" dirty="0"/>
              <a:t>By violence or intimidation </a:t>
            </a:r>
          </a:p>
        </p:txBody>
      </p:sp>
    </p:spTree>
    <p:extLst>
      <p:ext uri="{BB962C8B-B14F-4D97-AF65-F5344CB8AC3E}">
        <p14:creationId xmlns:p14="http://schemas.microsoft.com/office/powerpoint/2010/main" val="31134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Sources of State Criminal Law</a:t>
            </a:r>
          </a:p>
        </p:txBody>
      </p:sp>
      <p:sp>
        <p:nvSpPr>
          <p:cNvPr id="3" name="Content Placeholder 2"/>
          <p:cNvSpPr>
            <a:spLocks noGrp="1"/>
          </p:cNvSpPr>
          <p:nvPr>
            <p:ph idx="1"/>
          </p:nvPr>
        </p:nvSpPr>
        <p:spPr/>
        <p:txBody>
          <a:bodyPr/>
          <a:lstStyle/>
          <a:p>
            <a:r>
              <a:rPr lang="en-US" sz="2400" dirty="0"/>
              <a:t>Statutory </a:t>
            </a:r>
          </a:p>
          <a:p>
            <a:pPr lvl="1"/>
            <a:r>
              <a:rPr lang="en-US" sz="2000" dirty="0"/>
              <a:t>North Carolina General Statutes</a:t>
            </a:r>
          </a:p>
          <a:p>
            <a:pPr marL="457200" lvl="1" indent="0">
              <a:buNone/>
            </a:pPr>
            <a:endParaRPr lang="en-US" sz="2000" dirty="0"/>
          </a:p>
          <a:p>
            <a:pPr marL="457200" lvl="1" indent="0">
              <a:buNone/>
            </a:pPr>
            <a:endParaRPr lang="en-US" sz="2000" dirty="0"/>
          </a:p>
          <a:p>
            <a:r>
              <a:rPr lang="en-US" sz="2400" dirty="0"/>
              <a:t>Common Law</a:t>
            </a:r>
          </a:p>
          <a:p>
            <a:pPr lvl="1"/>
            <a:r>
              <a:rPr lang="en-US" sz="2000" dirty="0"/>
              <a:t>Precedent, “Judge-Made Law”</a:t>
            </a:r>
          </a:p>
          <a:p>
            <a:endParaRPr lang="en-US" dirty="0"/>
          </a:p>
        </p:txBody>
      </p:sp>
    </p:spTree>
    <p:extLst>
      <p:ext uri="{BB962C8B-B14F-4D97-AF65-F5344CB8AC3E}">
        <p14:creationId xmlns:p14="http://schemas.microsoft.com/office/powerpoint/2010/main" val="393951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Robbery With a Dangerous Weapon</a:t>
            </a:r>
            <a:br>
              <a:rPr lang="en-US" dirty="0"/>
            </a:br>
            <a:r>
              <a:rPr lang="en-US" dirty="0"/>
              <a:t>NCGS § 14-87</a:t>
            </a:r>
          </a:p>
        </p:txBody>
      </p:sp>
      <p:sp>
        <p:nvSpPr>
          <p:cNvPr id="3" name="Content Placeholder 2"/>
          <p:cNvSpPr>
            <a:spLocks noGrp="1"/>
          </p:cNvSpPr>
          <p:nvPr>
            <p:ph idx="1"/>
          </p:nvPr>
        </p:nvSpPr>
        <p:spPr>
          <a:xfrm>
            <a:off x="431800" y="1930401"/>
            <a:ext cx="8842202" cy="4110962"/>
          </a:xfrm>
        </p:spPr>
        <p:txBody>
          <a:bodyPr/>
          <a:lstStyle/>
          <a:p>
            <a:pPr marL="0" indent="0">
              <a:buNone/>
            </a:pPr>
            <a:r>
              <a:rPr lang="en-US" dirty="0"/>
              <a:t>Class D Felony</a:t>
            </a:r>
          </a:p>
          <a:p>
            <a:pPr marL="0" indent="0">
              <a:buNone/>
            </a:pPr>
            <a:r>
              <a:rPr lang="en-US" dirty="0"/>
              <a:t>Elements</a:t>
            </a:r>
          </a:p>
          <a:p>
            <a:pPr>
              <a:buAutoNum type="arabicParenBoth"/>
            </a:pPr>
            <a:r>
              <a:rPr lang="en-US" dirty="0"/>
              <a:t>Commits or attempts to commit larceny</a:t>
            </a:r>
          </a:p>
          <a:p>
            <a:pPr>
              <a:buAutoNum type="arabicParenBoth"/>
            </a:pPr>
            <a:r>
              <a:rPr lang="en-US" dirty="0"/>
              <a:t>From the person or from the person’s presence</a:t>
            </a:r>
          </a:p>
          <a:p>
            <a:pPr>
              <a:buAutoNum type="arabicParenBoth"/>
            </a:pPr>
            <a:r>
              <a:rPr lang="en-US" dirty="0"/>
              <a:t>By the possession, use, or threatened use of a firearm or other dangerous weapon</a:t>
            </a:r>
          </a:p>
          <a:p>
            <a:pPr>
              <a:buAutoNum type="arabicParenBoth"/>
            </a:pPr>
            <a:r>
              <a:rPr lang="en-US" dirty="0"/>
              <a:t>That endangers or threatens the life of a person</a:t>
            </a:r>
          </a:p>
          <a:p>
            <a:pPr marL="0" indent="0">
              <a:buNone/>
            </a:pPr>
            <a:endParaRPr lang="en-US" dirty="0"/>
          </a:p>
          <a:p>
            <a:pPr marL="0" indent="0">
              <a:buNone/>
            </a:pPr>
            <a:r>
              <a:rPr lang="en-US" dirty="0"/>
              <a:t>Statute punishes Attempted Robbery as the same class, a Class D Felony.</a:t>
            </a:r>
          </a:p>
        </p:txBody>
      </p:sp>
    </p:spTree>
    <p:extLst>
      <p:ext uri="{BB962C8B-B14F-4D97-AF65-F5344CB8AC3E}">
        <p14:creationId xmlns:p14="http://schemas.microsoft.com/office/powerpoint/2010/main" val="352846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AB72D-4939-422D-A40C-D33E41C12251}"/>
              </a:ext>
            </a:extLst>
          </p:cNvPr>
          <p:cNvSpPr>
            <a:spLocks noGrp="1"/>
          </p:cNvSpPr>
          <p:nvPr>
            <p:ph type="title"/>
          </p:nvPr>
        </p:nvSpPr>
        <p:spPr/>
        <p:txBody>
          <a:bodyPr/>
          <a:lstStyle/>
          <a:p>
            <a:r>
              <a:rPr lang="en-US" dirty="0"/>
              <a:t>Offense Class Reductions</a:t>
            </a:r>
          </a:p>
        </p:txBody>
      </p:sp>
      <p:sp>
        <p:nvSpPr>
          <p:cNvPr id="3" name="Content Placeholder 2">
            <a:extLst>
              <a:ext uri="{FF2B5EF4-FFF2-40B4-BE49-F238E27FC236}">
                <a16:creationId xmlns:a16="http://schemas.microsoft.com/office/drawing/2014/main" id="{E81F6EA7-2089-445B-A4F4-41E1E9B87E5F}"/>
              </a:ext>
            </a:extLst>
          </p:cNvPr>
          <p:cNvSpPr>
            <a:spLocks noGrp="1"/>
          </p:cNvSpPr>
          <p:nvPr>
            <p:ph idx="1"/>
          </p:nvPr>
        </p:nvSpPr>
        <p:spPr/>
        <p:txBody>
          <a:bodyPr/>
          <a:lstStyle/>
          <a:p>
            <a:r>
              <a:rPr lang="en-US" dirty="0"/>
              <a:t>Same classification as principal</a:t>
            </a:r>
          </a:p>
          <a:p>
            <a:pPr lvl="1"/>
            <a:r>
              <a:rPr lang="en-US" dirty="0"/>
              <a:t>Aiding &amp; abetting</a:t>
            </a:r>
          </a:p>
          <a:p>
            <a:pPr lvl="1"/>
            <a:r>
              <a:rPr lang="en-US" dirty="0"/>
              <a:t>Accessory before the fact</a:t>
            </a:r>
          </a:p>
          <a:p>
            <a:r>
              <a:rPr lang="en-US" dirty="0"/>
              <a:t>One classification lower</a:t>
            </a:r>
          </a:p>
          <a:p>
            <a:pPr lvl="1"/>
            <a:r>
              <a:rPr lang="en-US" dirty="0"/>
              <a:t>Attempt</a:t>
            </a:r>
          </a:p>
          <a:p>
            <a:pPr lvl="1"/>
            <a:r>
              <a:rPr lang="en-US" dirty="0"/>
              <a:t>Conspiracy</a:t>
            </a:r>
          </a:p>
          <a:p>
            <a:r>
              <a:rPr lang="en-US" dirty="0"/>
              <a:t>Two classifications lower</a:t>
            </a:r>
          </a:p>
          <a:p>
            <a:pPr lvl="1"/>
            <a:r>
              <a:rPr lang="en-US" dirty="0"/>
              <a:t>Solicitation</a:t>
            </a:r>
          </a:p>
          <a:p>
            <a:pPr lvl="1"/>
            <a:r>
              <a:rPr lang="en-US" dirty="0"/>
              <a:t>Accessory after the fact</a:t>
            </a:r>
          </a:p>
        </p:txBody>
      </p:sp>
    </p:spTree>
    <p:extLst>
      <p:ext uri="{BB962C8B-B14F-4D97-AF65-F5344CB8AC3E}">
        <p14:creationId xmlns:p14="http://schemas.microsoft.com/office/powerpoint/2010/main" val="1496420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C14B0-48FB-4CE0-8343-FF4FFC591847}"/>
              </a:ext>
            </a:extLst>
          </p:cNvPr>
          <p:cNvSpPr>
            <a:spLocks noGrp="1"/>
          </p:cNvSpPr>
          <p:nvPr>
            <p:ph type="title"/>
          </p:nvPr>
        </p:nvSpPr>
        <p:spPr/>
        <p:txBody>
          <a:bodyPr/>
          <a:lstStyle/>
          <a:p>
            <a:r>
              <a:rPr lang="en-US" dirty="0"/>
              <a:t>Offense Class Reductions</a:t>
            </a:r>
          </a:p>
        </p:txBody>
      </p:sp>
      <p:graphicFrame>
        <p:nvGraphicFramePr>
          <p:cNvPr id="4" name="Content Placeholder 3">
            <a:extLst>
              <a:ext uri="{FF2B5EF4-FFF2-40B4-BE49-F238E27FC236}">
                <a16:creationId xmlns:a16="http://schemas.microsoft.com/office/drawing/2014/main" id="{C010CE3C-F307-4B4D-8BCB-5BEFDEDDEBDA}"/>
              </a:ext>
            </a:extLst>
          </p:cNvPr>
          <p:cNvGraphicFramePr>
            <a:graphicFrameLocks noGrp="1"/>
          </p:cNvGraphicFramePr>
          <p:nvPr>
            <p:ph idx="1"/>
            <p:extLst>
              <p:ext uri="{D42A27DB-BD31-4B8C-83A1-F6EECF244321}">
                <p14:modId xmlns:p14="http://schemas.microsoft.com/office/powerpoint/2010/main" val="1600196437"/>
              </p:ext>
            </p:extLst>
          </p:nvPr>
        </p:nvGraphicFramePr>
        <p:xfrm>
          <a:off x="677862" y="2160588"/>
          <a:ext cx="9549133" cy="2291080"/>
        </p:xfrm>
        <a:graphic>
          <a:graphicData uri="http://schemas.openxmlformats.org/drawingml/2006/table">
            <a:tbl>
              <a:tblPr firstRow="1" bandRow="1">
                <a:tableStyleId>{5C22544A-7EE6-4342-B048-85BDC9FD1C3A}</a:tableStyleId>
              </a:tblPr>
              <a:tblGrid>
                <a:gridCol w="2908618">
                  <a:extLst>
                    <a:ext uri="{9D8B030D-6E8A-4147-A177-3AD203B41FA5}">
                      <a16:colId xmlns:a16="http://schemas.microsoft.com/office/drawing/2014/main" val="1106998639"/>
                    </a:ext>
                  </a:extLst>
                </a:gridCol>
                <a:gridCol w="500380">
                  <a:extLst>
                    <a:ext uri="{9D8B030D-6E8A-4147-A177-3AD203B41FA5}">
                      <a16:colId xmlns:a16="http://schemas.microsoft.com/office/drawing/2014/main" val="3410194951"/>
                    </a:ext>
                  </a:extLst>
                </a:gridCol>
                <a:gridCol w="521018">
                  <a:extLst>
                    <a:ext uri="{9D8B030D-6E8A-4147-A177-3AD203B41FA5}">
                      <a16:colId xmlns:a16="http://schemas.microsoft.com/office/drawing/2014/main" val="95325795"/>
                    </a:ext>
                  </a:extLst>
                </a:gridCol>
                <a:gridCol w="521018">
                  <a:extLst>
                    <a:ext uri="{9D8B030D-6E8A-4147-A177-3AD203B41FA5}">
                      <a16:colId xmlns:a16="http://schemas.microsoft.com/office/drawing/2014/main" val="2003114859"/>
                    </a:ext>
                  </a:extLst>
                </a:gridCol>
                <a:gridCol w="390843">
                  <a:extLst>
                    <a:ext uri="{9D8B030D-6E8A-4147-A177-3AD203B41FA5}">
                      <a16:colId xmlns:a16="http://schemas.microsoft.com/office/drawing/2014/main" val="2723026978"/>
                    </a:ext>
                  </a:extLst>
                </a:gridCol>
                <a:gridCol w="398780">
                  <a:extLst>
                    <a:ext uri="{9D8B030D-6E8A-4147-A177-3AD203B41FA5}">
                      <a16:colId xmlns:a16="http://schemas.microsoft.com/office/drawing/2014/main" val="1090942963"/>
                    </a:ext>
                  </a:extLst>
                </a:gridCol>
                <a:gridCol w="405130">
                  <a:extLst>
                    <a:ext uri="{9D8B030D-6E8A-4147-A177-3AD203B41FA5}">
                      <a16:colId xmlns:a16="http://schemas.microsoft.com/office/drawing/2014/main" val="2862711148"/>
                    </a:ext>
                  </a:extLst>
                </a:gridCol>
                <a:gridCol w="405130">
                  <a:extLst>
                    <a:ext uri="{9D8B030D-6E8A-4147-A177-3AD203B41FA5}">
                      <a16:colId xmlns:a16="http://schemas.microsoft.com/office/drawing/2014/main" val="3991454136"/>
                    </a:ext>
                  </a:extLst>
                </a:gridCol>
                <a:gridCol w="405130">
                  <a:extLst>
                    <a:ext uri="{9D8B030D-6E8A-4147-A177-3AD203B41FA5}">
                      <a16:colId xmlns:a16="http://schemas.microsoft.com/office/drawing/2014/main" val="1706019967"/>
                    </a:ext>
                  </a:extLst>
                </a:gridCol>
                <a:gridCol w="1546543">
                  <a:extLst>
                    <a:ext uri="{9D8B030D-6E8A-4147-A177-3AD203B41FA5}">
                      <a16:colId xmlns:a16="http://schemas.microsoft.com/office/drawing/2014/main" val="3451627491"/>
                    </a:ext>
                  </a:extLst>
                </a:gridCol>
                <a:gridCol w="1546543">
                  <a:extLst>
                    <a:ext uri="{9D8B030D-6E8A-4147-A177-3AD203B41FA5}">
                      <a16:colId xmlns:a16="http://schemas.microsoft.com/office/drawing/2014/main" val="3470768258"/>
                    </a:ext>
                  </a:extLst>
                </a:gridCol>
              </a:tblGrid>
              <a:tr h="370840">
                <a:tc>
                  <a:txBody>
                    <a:bodyPr/>
                    <a:lstStyle/>
                    <a:p>
                      <a:endParaRPr lang="en-US" dirty="0"/>
                    </a:p>
                  </a:txBody>
                  <a:tcPr/>
                </a:tc>
                <a:tc>
                  <a:txBody>
                    <a:bodyPr/>
                    <a:lstStyle/>
                    <a:p>
                      <a:pPr algn="ctr"/>
                      <a:r>
                        <a:rPr lang="en-US" dirty="0"/>
                        <a:t>A</a:t>
                      </a:r>
                    </a:p>
                  </a:txBody>
                  <a:tcPr/>
                </a:tc>
                <a:tc>
                  <a:txBody>
                    <a:bodyPr/>
                    <a:lstStyle/>
                    <a:p>
                      <a:pPr algn="ctr"/>
                      <a:r>
                        <a:rPr lang="en-US" dirty="0"/>
                        <a:t>B1</a:t>
                      </a:r>
                    </a:p>
                  </a:txBody>
                  <a:tcPr/>
                </a:tc>
                <a:tc>
                  <a:txBody>
                    <a:bodyPr/>
                    <a:lstStyle/>
                    <a:p>
                      <a:pPr algn="ctr"/>
                      <a:r>
                        <a:rPr lang="en-US" dirty="0"/>
                        <a:t>B2</a:t>
                      </a:r>
                    </a:p>
                  </a:txBody>
                  <a:tcPr/>
                </a:tc>
                <a:tc>
                  <a:txBody>
                    <a:bodyPr/>
                    <a:lstStyle/>
                    <a:p>
                      <a:pPr algn="ctr"/>
                      <a:r>
                        <a:rPr lang="en-US" dirty="0"/>
                        <a:t>C</a:t>
                      </a:r>
                    </a:p>
                  </a:txBody>
                  <a:tcPr/>
                </a:tc>
                <a:tc>
                  <a:txBody>
                    <a:bodyPr/>
                    <a:lstStyle/>
                    <a:p>
                      <a:pPr algn="ctr"/>
                      <a:r>
                        <a:rPr lang="en-US" dirty="0"/>
                        <a:t>D</a:t>
                      </a:r>
                    </a:p>
                  </a:txBody>
                  <a:tcPr/>
                </a:tc>
                <a:tc>
                  <a:txBody>
                    <a:bodyPr/>
                    <a:lstStyle/>
                    <a:p>
                      <a:pPr algn="ctr"/>
                      <a:r>
                        <a:rPr lang="en-US" dirty="0"/>
                        <a:t>E</a:t>
                      </a:r>
                    </a:p>
                  </a:txBody>
                  <a:tcPr/>
                </a:tc>
                <a:tc>
                  <a:txBody>
                    <a:bodyPr/>
                    <a:lstStyle/>
                    <a:p>
                      <a:pPr algn="ctr"/>
                      <a:r>
                        <a:rPr lang="en-US" dirty="0"/>
                        <a:t>F</a:t>
                      </a:r>
                    </a:p>
                  </a:txBody>
                  <a:tcPr/>
                </a:tc>
                <a:tc>
                  <a:txBody>
                    <a:bodyPr/>
                    <a:lstStyle/>
                    <a:p>
                      <a:pPr algn="ctr"/>
                      <a:r>
                        <a:rPr lang="en-US" dirty="0"/>
                        <a:t>G</a:t>
                      </a:r>
                    </a:p>
                  </a:txBody>
                  <a:tcPr/>
                </a:tc>
                <a:tc>
                  <a:txBody>
                    <a:bodyPr/>
                    <a:lstStyle/>
                    <a:p>
                      <a:pPr algn="ctr"/>
                      <a:r>
                        <a:rPr lang="en-US" dirty="0"/>
                        <a:t>H</a:t>
                      </a:r>
                    </a:p>
                  </a:txBody>
                  <a:tcPr/>
                </a:tc>
                <a:tc>
                  <a:txBody>
                    <a:bodyPr/>
                    <a:lstStyle/>
                    <a:p>
                      <a:pPr algn="ctr"/>
                      <a:r>
                        <a:rPr lang="en-US" dirty="0"/>
                        <a:t>I</a:t>
                      </a:r>
                    </a:p>
                  </a:txBody>
                  <a:tcPr/>
                </a:tc>
                <a:extLst>
                  <a:ext uri="{0D108BD9-81ED-4DB2-BD59-A6C34878D82A}">
                    <a16:rowId xmlns:a16="http://schemas.microsoft.com/office/drawing/2014/main" val="2963762856"/>
                  </a:ext>
                </a:extLst>
              </a:tr>
              <a:tr h="370840">
                <a:tc>
                  <a:txBody>
                    <a:bodyPr/>
                    <a:lstStyle/>
                    <a:p>
                      <a:r>
                        <a:rPr lang="en-US" dirty="0"/>
                        <a:t>Aiding &amp; Abetting</a:t>
                      </a:r>
                    </a:p>
                    <a:p>
                      <a:r>
                        <a:rPr lang="en-US" dirty="0"/>
                        <a:t>Accessory before the Fact</a:t>
                      </a:r>
                    </a:p>
                  </a:txBody>
                  <a:tcPr/>
                </a:tc>
                <a:tc>
                  <a:txBody>
                    <a:bodyPr/>
                    <a:lstStyle/>
                    <a:p>
                      <a:pPr algn="ctr"/>
                      <a:r>
                        <a:rPr lang="en-US" dirty="0"/>
                        <a:t>A</a:t>
                      </a:r>
                    </a:p>
                  </a:txBody>
                  <a:tcPr/>
                </a:tc>
                <a:tc>
                  <a:txBody>
                    <a:bodyPr/>
                    <a:lstStyle/>
                    <a:p>
                      <a:pPr algn="ctr"/>
                      <a:r>
                        <a:rPr lang="en-US" dirty="0"/>
                        <a:t>B1</a:t>
                      </a:r>
                    </a:p>
                  </a:txBody>
                  <a:tcPr/>
                </a:tc>
                <a:tc>
                  <a:txBody>
                    <a:bodyPr/>
                    <a:lstStyle/>
                    <a:p>
                      <a:pPr algn="ctr"/>
                      <a:r>
                        <a:rPr lang="en-US" dirty="0"/>
                        <a:t>B2</a:t>
                      </a:r>
                    </a:p>
                  </a:txBody>
                  <a:tcPr/>
                </a:tc>
                <a:tc>
                  <a:txBody>
                    <a:bodyPr/>
                    <a:lstStyle/>
                    <a:p>
                      <a:pPr algn="ctr"/>
                      <a:r>
                        <a:rPr lang="en-US" dirty="0"/>
                        <a:t>C</a:t>
                      </a:r>
                    </a:p>
                  </a:txBody>
                  <a:tcPr/>
                </a:tc>
                <a:tc>
                  <a:txBody>
                    <a:bodyPr/>
                    <a:lstStyle/>
                    <a:p>
                      <a:pPr algn="ctr"/>
                      <a:r>
                        <a:rPr lang="en-US" dirty="0"/>
                        <a:t>D</a:t>
                      </a:r>
                    </a:p>
                  </a:txBody>
                  <a:tcPr/>
                </a:tc>
                <a:tc>
                  <a:txBody>
                    <a:bodyPr/>
                    <a:lstStyle/>
                    <a:p>
                      <a:pPr algn="ctr"/>
                      <a:r>
                        <a:rPr lang="en-US" dirty="0"/>
                        <a:t>E</a:t>
                      </a:r>
                    </a:p>
                  </a:txBody>
                  <a:tcPr/>
                </a:tc>
                <a:tc>
                  <a:txBody>
                    <a:bodyPr/>
                    <a:lstStyle/>
                    <a:p>
                      <a:pPr algn="ctr"/>
                      <a:r>
                        <a:rPr lang="en-US" dirty="0"/>
                        <a:t>F</a:t>
                      </a:r>
                    </a:p>
                  </a:txBody>
                  <a:tcPr/>
                </a:tc>
                <a:tc>
                  <a:txBody>
                    <a:bodyPr/>
                    <a:lstStyle/>
                    <a:p>
                      <a:pPr algn="ctr"/>
                      <a:r>
                        <a:rPr lang="en-US" dirty="0"/>
                        <a:t>G</a:t>
                      </a:r>
                    </a:p>
                  </a:txBody>
                  <a:tcPr/>
                </a:tc>
                <a:tc>
                  <a:txBody>
                    <a:bodyPr/>
                    <a:lstStyle/>
                    <a:p>
                      <a:pPr algn="ctr"/>
                      <a:r>
                        <a:rPr lang="en-US" dirty="0"/>
                        <a:t>H</a:t>
                      </a:r>
                    </a:p>
                  </a:txBody>
                  <a:tcPr/>
                </a:tc>
                <a:tc>
                  <a:txBody>
                    <a:bodyPr/>
                    <a:lstStyle/>
                    <a:p>
                      <a:pPr algn="ctr"/>
                      <a:r>
                        <a:rPr lang="en-US" dirty="0"/>
                        <a:t>I</a:t>
                      </a:r>
                    </a:p>
                  </a:txBody>
                  <a:tcPr/>
                </a:tc>
                <a:extLst>
                  <a:ext uri="{0D108BD9-81ED-4DB2-BD59-A6C34878D82A}">
                    <a16:rowId xmlns:a16="http://schemas.microsoft.com/office/drawing/2014/main" val="3325993444"/>
                  </a:ext>
                </a:extLst>
              </a:tr>
              <a:tr h="370840">
                <a:tc>
                  <a:txBody>
                    <a:bodyPr/>
                    <a:lstStyle/>
                    <a:p>
                      <a:r>
                        <a:rPr lang="en-US" dirty="0"/>
                        <a:t>Attempt</a:t>
                      </a:r>
                    </a:p>
                    <a:p>
                      <a:r>
                        <a:rPr lang="en-US" dirty="0"/>
                        <a:t>Conspiracy</a:t>
                      </a:r>
                    </a:p>
                  </a:txBody>
                  <a:tcPr/>
                </a:tc>
                <a:tc>
                  <a:txBody>
                    <a:bodyPr/>
                    <a:lstStyle/>
                    <a:p>
                      <a:pPr algn="ctr"/>
                      <a:r>
                        <a:rPr lang="en-US" dirty="0"/>
                        <a:t>B2</a:t>
                      </a:r>
                    </a:p>
                  </a:txBody>
                  <a:tcPr/>
                </a:tc>
                <a:tc>
                  <a:txBody>
                    <a:bodyPr/>
                    <a:lstStyle/>
                    <a:p>
                      <a:pPr algn="ctr"/>
                      <a:r>
                        <a:rPr lang="en-US" dirty="0"/>
                        <a:t>B2</a:t>
                      </a:r>
                    </a:p>
                  </a:txBody>
                  <a:tcPr/>
                </a:tc>
                <a:tc>
                  <a:txBody>
                    <a:bodyPr/>
                    <a:lstStyle/>
                    <a:p>
                      <a:pPr algn="ctr"/>
                      <a:r>
                        <a:rPr lang="en-US" dirty="0"/>
                        <a:t>C</a:t>
                      </a:r>
                    </a:p>
                  </a:txBody>
                  <a:tcPr/>
                </a:tc>
                <a:tc>
                  <a:txBody>
                    <a:bodyPr/>
                    <a:lstStyle/>
                    <a:p>
                      <a:pPr algn="ctr"/>
                      <a:r>
                        <a:rPr lang="en-US" dirty="0"/>
                        <a:t>D</a:t>
                      </a:r>
                    </a:p>
                  </a:txBody>
                  <a:tcPr/>
                </a:tc>
                <a:tc>
                  <a:txBody>
                    <a:bodyPr/>
                    <a:lstStyle/>
                    <a:p>
                      <a:pPr algn="ctr"/>
                      <a:r>
                        <a:rPr lang="en-US" dirty="0"/>
                        <a:t>E</a:t>
                      </a:r>
                    </a:p>
                  </a:txBody>
                  <a:tcPr/>
                </a:tc>
                <a:tc>
                  <a:txBody>
                    <a:bodyPr/>
                    <a:lstStyle/>
                    <a:p>
                      <a:pPr algn="ctr"/>
                      <a:r>
                        <a:rPr lang="en-US" dirty="0"/>
                        <a:t>F</a:t>
                      </a:r>
                    </a:p>
                  </a:txBody>
                  <a:tcPr/>
                </a:tc>
                <a:tc>
                  <a:txBody>
                    <a:bodyPr/>
                    <a:lstStyle/>
                    <a:p>
                      <a:pPr algn="ctr"/>
                      <a:r>
                        <a:rPr lang="en-US" dirty="0"/>
                        <a:t>G</a:t>
                      </a:r>
                    </a:p>
                  </a:txBody>
                  <a:tcPr/>
                </a:tc>
                <a:tc>
                  <a:txBody>
                    <a:bodyPr/>
                    <a:lstStyle/>
                    <a:p>
                      <a:pPr algn="ctr"/>
                      <a:r>
                        <a:rPr lang="en-US" dirty="0"/>
                        <a:t>H</a:t>
                      </a:r>
                    </a:p>
                  </a:txBody>
                  <a:tcPr/>
                </a:tc>
                <a:tc>
                  <a:txBody>
                    <a:bodyPr/>
                    <a:lstStyle/>
                    <a:p>
                      <a:pPr algn="ctr"/>
                      <a:r>
                        <a:rPr lang="en-US" dirty="0"/>
                        <a:t>I</a:t>
                      </a:r>
                    </a:p>
                  </a:txBody>
                  <a:tcPr/>
                </a:tc>
                <a:tc>
                  <a:txBody>
                    <a:bodyPr/>
                    <a:lstStyle/>
                    <a:p>
                      <a:pPr algn="ctr"/>
                      <a:r>
                        <a:rPr lang="en-US" dirty="0"/>
                        <a:t>Class 1 </a:t>
                      </a:r>
                      <a:r>
                        <a:rPr lang="en-US" dirty="0" err="1"/>
                        <a:t>Misd</a:t>
                      </a:r>
                      <a:r>
                        <a:rPr lang="en-US" dirty="0"/>
                        <a:t>.</a:t>
                      </a:r>
                    </a:p>
                  </a:txBody>
                  <a:tcPr/>
                </a:tc>
                <a:extLst>
                  <a:ext uri="{0D108BD9-81ED-4DB2-BD59-A6C34878D82A}">
                    <a16:rowId xmlns:a16="http://schemas.microsoft.com/office/drawing/2014/main" val="4081715735"/>
                  </a:ext>
                </a:extLst>
              </a:tr>
              <a:tr h="370840">
                <a:tc>
                  <a:txBody>
                    <a:bodyPr/>
                    <a:lstStyle/>
                    <a:p>
                      <a:r>
                        <a:rPr lang="en-US" dirty="0"/>
                        <a:t>Solicitation</a:t>
                      </a:r>
                    </a:p>
                    <a:p>
                      <a:r>
                        <a:rPr lang="en-US" dirty="0"/>
                        <a:t>Accessory after the Fact</a:t>
                      </a:r>
                    </a:p>
                  </a:txBody>
                  <a:tcPr/>
                </a:tc>
                <a:tc>
                  <a:txBody>
                    <a:bodyPr/>
                    <a:lstStyle/>
                    <a:p>
                      <a:pPr algn="ctr"/>
                      <a:r>
                        <a:rPr lang="en-US" dirty="0"/>
                        <a:t>C</a:t>
                      </a:r>
                    </a:p>
                  </a:txBody>
                  <a:tcPr/>
                </a:tc>
                <a:tc>
                  <a:txBody>
                    <a:bodyPr/>
                    <a:lstStyle/>
                    <a:p>
                      <a:pPr algn="ctr"/>
                      <a:r>
                        <a:rPr lang="en-US" dirty="0"/>
                        <a:t>C</a:t>
                      </a:r>
                    </a:p>
                  </a:txBody>
                  <a:tcPr/>
                </a:tc>
                <a:tc>
                  <a:txBody>
                    <a:bodyPr/>
                    <a:lstStyle/>
                    <a:p>
                      <a:pPr algn="ctr"/>
                      <a:r>
                        <a:rPr lang="en-US" dirty="0"/>
                        <a:t>D</a:t>
                      </a:r>
                    </a:p>
                  </a:txBody>
                  <a:tcPr/>
                </a:tc>
                <a:tc>
                  <a:txBody>
                    <a:bodyPr/>
                    <a:lstStyle/>
                    <a:p>
                      <a:pPr algn="ctr"/>
                      <a:r>
                        <a:rPr lang="en-US" dirty="0"/>
                        <a:t>E</a:t>
                      </a:r>
                    </a:p>
                  </a:txBody>
                  <a:tcPr/>
                </a:tc>
                <a:tc>
                  <a:txBody>
                    <a:bodyPr/>
                    <a:lstStyle/>
                    <a:p>
                      <a:pPr algn="ctr"/>
                      <a:r>
                        <a:rPr lang="en-US" dirty="0"/>
                        <a:t>F</a:t>
                      </a:r>
                    </a:p>
                  </a:txBody>
                  <a:tcPr/>
                </a:tc>
                <a:tc>
                  <a:txBody>
                    <a:bodyPr/>
                    <a:lstStyle/>
                    <a:p>
                      <a:pPr algn="ctr"/>
                      <a:r>
                        <a:rPr lang="en-US" dirty="0"/>
                        <a:t>G</a:t>
                      </a:r>
                    </a:p>
                  </a:txBody>
                  <a:tcPr/>
                </a:tc>
                <a:tc>
                  <a:txBody>
                    <a:bodyPr/>
                    <a:lstStyle/>
                    <a:p>
                      <a:pPr algn="ctr"/>
                      <a:r>
                        <a:rPr lang="en-US" dirty="0"/>
                        <a:t>H</a:t>
                      </a:r>
                    </a:p>
                  </a:txBody>
                  <a:tcPr/>
                </a:tc>
                <a:tc>
                  <a:txBody>
                    <a:bodyPr/>
                    <a:lstStyle/>
                    <a:p>
                      <a:pPr algn="ctr"/>
                      <a:r>
                        <a:rPr lang="en-US" dirty="0"/>
                        <a:t>I</a:t>
                      </a:r>
                    </a:p>
                  </a:txBody>
                  <a:tcPr/>
                </a:tc>
                <a:tc>
                  <a:txBody>
                    <a:bodyPr/>
                    <a:lstStyle/>
                    <a:p>
                      <a:pPr algn="ctr"/>
                      <a:r>
                        <a:rPr lang="en-US" dirty="0"/>
                        <a:t>Class 1 </a:t>
                      </a:r>
                      <a:r>
                        <a:rPr lang="en-US" dirty="0" err="1"/>
                        <a:t>Misd</a:t>
                      </a:r>
                      <a:r>
                        <a:rPr lang="en-US" dirty="0"/>
                        <a:t>.</a:t>
                      </a:r>
                    </a:p>
                  </a:txBody>
                  <a:tcPr/>
                </a:tc>
                <a:tc>
                  <a:txBody>
                    <a:bodyPr/>
                    <a:lstStyle/>
                    <a:p>
                      <a:pPr algn="ctr"/>
                      <a:r>
                        <a:rPr lang="en-US" dirty="0"/>
                        <a:t>Class 2 </a:t>
                      </a:r>
                      <a:r>
                        <a:rPr lang="en-US" dirty="0" err="1"/>
                        <a:t>Misd</a:t>
                      </a:r>
                      <a:r>
                        <a:rPr lang="en-US" dirty="0"/>
                        <a:t>.</a:t>
                      </a:r>
                    </a:p>
                  </a:txBody>
                  <a:tcPr/>
                </a:tc>
                <a:extLst>
                  <a:ext uri="{0D108BD9-81ED-4DB2-BD59-A6C34878D82A}">
                    <a16:rowId xmlns:a16="http://schemas.microsoft.com/office/drawing/2014/main" val="4234589140"/>
                  </a:ext>
                </a:extLst>
              </a:tr>
            </a:tbl>
          </a:graphicData>
        </a:graphic>
      </p:graphicFrame>
    </p:spTree>
    <p:extLst>
      <p:ext uri="{BB962C8B-B14F-4D97-AF65-F5344CB8AC3E}">
        <p14:creationId xmlns:p14="http://schemas.microsoft.com/office/powerpoint/2010/main" val="2685405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Attempted Crimes in North Carolina</a:t>
            </a:r>
          </a:p>
        </p:txBody>
      </p:sp>
      <p:sp>
        <p:nvSpPr>
          <p:cNvPr id="3" name="Content Placeholder 2"/>
          <p:cNvSpPr>
            <a:spLocks noGrp="1"/>
          </p:cNvSpPr>
          <p:nvPr>
            <p:ph idx="1"/>
          </p:nvPr>
        </p:nvSpPr>
        <p:spPr/>
        <p:txBody>
          <a:bodyPr>
            <a:normAutofit/>
          </a:bodyPr>
          <a:lstStyle/>
          <a:p>
            <a:r>
              <a:rPr lang="en-US" sz="2000" dirty="0"/>
              <a:t>Defined by common law, however some criminal statutes specifically include attempt as a form of the offense.</a:t>
            </a:r>
          </a:p>
          <a:p>
            <a:endParaRPr lang="en-US" sz="2000" dirty="0"/>
          </a:p>
          <a:p>
            <a:r>
              <a:rPr lang="en-US" sz="2000" dirty="0"/>
              <a:t>Generally, a person is guilty of an “attempt crime” when</a:t>
            </a:r>
          </a:p>
          <a:p>
            <a:pPr lvl="1"/>
            <a:r>
              <a:rPr lang="en-US" sz="1800" dirty="0"/>
              <a:t>While specifically intending to do something that is a crime,</a:t>
            </a:r>
          </a:p>
          <a:p>
            <a:pPr lvl="1"/>
            <a:r>
              <a:rPr lang="en-US" sz="1800" dirty="0"/>
              <a:t>Performs an overt act calculated and designed to bring about the crime and</a:t>
            </a:r>
          </a:p>
          <a:p>
            <a:pPr lvl="1"/>
            <a:r>
              <a:rPr lang="en-US" sz="1800" dirty="0"/>
              <a:t>The act falls short of the completed offense. </a:t>
            </a:r>
          </a:p>
        </p:txBody>
      </p:sp>
    </p:spTree>
    <p:extLst>
      <p:ext uri="{BB962C8B-B14F-4D97-AF65-F5344CB8AC3E}">
        <p14:creationId xmlns:p14="http://schemas.microsoft.com/office/powerpoint/2010/main" val="57749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Attempted Crimes in North Carolina</a:t>
            </a:r>
          </a:p>
        </p:txBody>
      </p:sp>
      <p:sp>
        <p:nvSpPr>
          <p:cNvPr id="3" name="Content Placeholder 2"/>
          <p:cNvSpPr>
            <a:spLocks noGrp="1"/>
          </p:cNvSpPr>
          <p:nvPr>
            <p:ph idx="1"/>
          </p:nvPr>
        </p:nvSpPr>
        <p:spPr/>
        <p:txBody>
          <a:bodyPr>
            <a:normAutofit/>
          </a:bodyPr>
          <a:lstStyle/>
          <a:p>
            <a:r>
              <a:rPr lang="en-US" dirty="0"/>
              <a:t>N.C.G.S. § 14-2.5. Punishment for attempt to commit a felony or misdemeanor.</a:t>
            </a:r>
          </a:p>
          <a:p>
            <a:pPr marL="0" indent="0">
              <a:buNone/>
            </a:pPr>
            <a:r>
              <a:rPr lang="en-US" b="1" dirty="0"/>
              <a:t>Unless a different classification is expressly stated</a:t>
            </a:r>
            <a:r>
              <a:rPr lang="en-US" dirty="0"/>
              <a:t>, an attempt to commit a misdemeanor or a felony is punishable under the next lower classification as the offense which the offender attempted to commit. An attempt to commit a Class A or Class B1 felony is a Class B2 felony, an attempt to commit a Class B2 felony is a Class C felony, an attempt to commit a Class I felony is a Class 1 misdemeanor, and an attempt to commit a Class 3 misdemeanor is a Class 3 misdemeanor. (1993, c. 538, s. 6; 1994, Ex. Sess., c. 22, s. 11, c. 24, s. 14(b).)</a:t>
            </a:r>
          </a:p>
        </p:txBody>
      </p:sp>
    </p:spTree>
    <p:extLst>
      <p:ext uri="{BB962C8B-B14F-4D97-AF65-F5344CB8AC3E}">
        <p14:creationId xmlns:p14="http://schemas.microsoft.com/office/powerpoint/2010/main" val="406374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Conspiracy (One Offense Class Lower)</a:t>
            </a:r>
          </a:p>
        </p:txBody>
      </p:sp>
      <p:sp>
        <p:nvSpPr>
          <p:cNvPr id="3" name="Content Placeholder 2"/>
          <p:cNvSpPr>
            <a:spLocks noGrp="1"/>
          </p:cNvSpPr>
          <p:nvPr>
            <p:ph idx="1"/>
          </p:nvPr>
        </p:nvSpPr>
        <p:spPr/>
        <p:txBody>
          <a:bodyPr>
            <a:normAutofit/>
          </a:bodyPr>
          <a:lstStyle/>
          <a:p>
            <a:r>
              <a:rPr lang="en-US" sz="2000" dirty="0"/>
              <a:t>Elements</a:t>
            </a:r>
          </a:p>
          <a:p>
            <a:pPr lvl="1"/>
            <a:r>
              <a:rPr lang="en-US" sz="1800" dirty="0"/>
              <a:t>Defendant and another person (or persons) entered into an agreement</a:t>
            </a:r>
          </a:p>
          <a:p>
            <a:pPr lvl="1"/>
            <a:r>
              <a:rPr lang="en-US" sz="1800" dirty="0"/>
              <a:t>The agreement was to commit a particular crime</a:t>
            </a:r>
          </a:p>
          <a:p>
            <a:pPr lvl="1"/>
            <a:r>
              <a:rPr lang="en-US" sz="1800" dirty="0"/>
              <a:t>Defendant and that other person intended that the agreement be carried out at the time that it was made</a:t>
            </a:r>
          </a:p>
        </p:txBody>
      </p:sp>
    </p:spTree>
    <p:extLst>
      <p:ext uri="{BB962C8B-B14F-4D97-AF65-F5344CB8AC3E}">
        <p14:creationId xmlns:p14="http://schemas.microsoft.com/office/powerpoint/2010/main" val="265234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Aiding &amp; Abetting (Same Offense Class)</a:t>
            </a:r>
          </a:p>
        </p:txBody>
      </p:sp>
      <p:sp>
        <p:nvSpPr>
          <p:cNvPr id="3" name="Content Placeholder 2"/>
          <p:cNvSpPr>
            <a:spLocks noGrp="1"/>
          </p:cNvSpPr>
          <p:nvPr>
            <p:ph idx="1"/>
          </p:nvPr>
        </p:nvSpPr>
        <p:spPr/>
        <p:txBody>
          <a:bodyPr>
            <a:normAutofit/>
          </a:bodyPr>
          <a:lstStyle/>
          <a:p>
            <a:r>
              <a:rPr lang="en-US" sz="2000" dirty="0"/>
              <a:t>Elements</a:t>
            </a:r>
          </a:p>
          <a:p>
            <a:pPr lvl="1"/>
            <a:r>
              <a:rPr lang="en-US" sz="1800" dirty="0"/>
              <a:t>The crime was committed by some other person(s)</a:t>
            </a:r>
          </a:p>
          <a:p>
            <a:pPr lvl="1"/>
            <a:r>
              <a:rPr lang="en-US" sz="1800" dirty="0"/>
              <a:t>Defendant knowingly advised, instigated, encouraged, procured, or aided the other person(s) to commit that crime</a:t>
            </a:r>
          </a:p>
          <a:p>
            <a:pPr lvl="1"/>
            <a:r>
              <a:rPr lang="en-US" sz="1800" dirty="0"/>
              <a:t>Defendant’s actions or statements caused or contributed to the commission of the crime by that other person</a:t>
            </a:r>
          </a:p>
          <a:p>
            <a:r>
              <a:rPr lang="en-US" sz="2000" dirty="0"/>
              <a:t>Somewhat different from “acting in concert”</a:t>
            </a:r>
          </a:p>
          <a:p>
            <a:r>
              <a:rPr lang="en-US" sz="2000" dirty="0"/>
              <a:t>Not guilty “merely because the defendant is present at the scene, even though the defendant may silently approve of the crime or secretly intend to assist in its commission.”</a:t>
            </a:r>
          </a:p>
        </p:txBody>
      </p:sp>
    </p:spTree>
    <p:extLst>
      <p:ext uri="{BB962C8B-B14F-4D97-AF65-F5344CB8AC3E}">
        <p14:creationId xmlns:p14="http://schemas.microsoft.com/office/powerpoint/2010/main" val="11894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Accessory Before the Fact (Same Offense Class)</a:t>
            </a:r>
          </a:p>
        </p:txBody>
      </p:sp>
      <p:sp>
        <p:nvSpPr>
          <p:cNvPr id="3" name="Content Placeholder 2"/>
          <p:cNvSpPr>
            <a:spLocks noGrp="1"/>
          </p:cNvSpPr>
          <p:nvPr>
            <p:ph idx="1"/>
          </p:nvPr>
        </p:nvSpPr>
        <p:spPr/>
        <p:txBody>
          <a:bodyPr>
            <a:normAutofit/>
          </a:bodyPr>
          <a:lstStyle/>
          <a:p>
            <a:r>
              <a:rPr lang="en-US" sz="2000" dirty="0"/>
              <a:t>Elements</a:t>
            </a:r>
          </a:p>
          <a:p>
            <a:pPr lvl="1"/>
            <a:r>
              <a:rPr lang="en-US" sz="1800" dirty="0"/>
              <a:t>The crime was committed by some other person(s)</a:t>
            </a:r>
          </a:p>
          <a:p>
            <a:pPr lvl="1"/>
            <a:r>
              <a:rPr lang="en-US" sz="1800" dirty="0"/>
              <a:t>Before the crime was committed, Defendant counseled, procured, commanded, or knowingly aided that other person to commit the crime</a:t>
            </a:r>
          </a:p>
          <a:p>
            <a:pPr lvl="1"/>
            <a:r>
              <a:rPr lang="en-US" sz="1800" dirty="0"/>
              <a:t>Defendant’s actions or statements caused or contributed to the commission of the crime by that other person</a:t>
            </a:r>
          </a:p>
          <a:p>
            <a:pPr lvl="1"/>
            <a:r>
              <a:rPr lang="en-US" sz="1800" dirty="0"/>
              <a:t>Defendant was not present when the crime was committed</a:t>
            </a:r>
          </a:p>
        </p:txBody>
      </p:sp>
    </p:spTree>
    <p:extLst>
      <p:ext uri="{BB962C8B-B14F-4D97-AF65-F5344CB8AC3E}">
        <p14:creationId xmlns:p14="http://schemas.microsoft.com/office/powerpoint/2010/main" val="420147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Solicitation and Accessory After the Fact (Two Offense Classes Lower)</a:t>
            </a:r>
          </a:p>
        </p:txBody>
      </p:sp>
      <p:sp>
        <p:nvSpPr>
          <p:cNvPr id="3" name="Content Placeholder 2"/>
          <p:cNvSpPr>
            <a:spLocks noGrp="1"/>
          </p:cNvSpPr>
          <p:nvPr>
            <p:ph idx="1"/>
          </p:nvPr>
        </p:nvSpPr>
        <p:spPr/>
        <p:txBody>
          <a:bodyPr>
            <a:normAutofit/>
          </a:bodyPr>
          <a:lstStyle/>
          <a:p>
            <a:r>
              <a:rPr lang="en-US" sz="2000" dirty="0"/>
              <a:t>Solicitation</a:t>
            </a:r>
          </a:p>
          <a:p>
            <a:pPr lvl="1"/>
            <a:r>
              <a:rPr lang="en-US" sz="1800" dirty="0"/>
              <a:t>Defendant enticed, advised, incited, ordered, or commanded another person to commit a crime</a:t>
            </a:r>
          </a:p>
          <a:p>
            <a:pPr lvl="1"/>
            <a:r>
              <a:rPr lang="en-US" sz="1800" dirty="0"/>
              <a:t>Defendant intended that that other person commit that crime</a:t>
            </a:r>
          </a:p>
          <a:p>
            <a:r>
              <a:rPr lang="en-US" sz="2000" dirty="0"/>
              <a:t>Accessory After the Fact</a:t>
            </a:r>
          </a:p>
          <a:p>
            <a:pPr lvl="1"/>
            <a:r>
              <a:rPr lang="en-US" sz="1800" dirty="0"/>
              <a:t>The crime was committed by some other person(s)</a:t>
            </a:r>
          </a:p>
          <a:p>
            <a:pPr lvl="1"/>
            <a:r>
              <a:rPr lang="en-US" sz="1800" dirty="0"/>
              <a:t>After the crime was committed, Defendant, knowing that other person to have committed that crime, knowingly and willfully assisted that person in escaping or attempting to escape detection, arrest, or punishment</a:t>
            </a:r>
          </a:p>
        </p:txBody>
      </p:sp>
    </p:spTree>
    <p:extLst>
      <p:ext uri="{BB962C8B-B14F-4D97-AF65-F5344CB8AC3E}">
        <p14:creationId xmlns:p14="http://schemas.microsoft.com/office/powerpoint/2010/main" val="147388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4F7E2-24F7-4367-BE03-7B21013E78D1}"/>
              </a:ext>
            </a:extLst>
          </p:cNvPr>
          <p:cNvSpPr>
            <a:spLocks noGrp="1"/>
          </p:cNvSpPr>
          <p:nvPr>
            <p:ph type="title"/>
          </p:nvPr>
        </p:nvSpPr>
        <p:spPr/>
        <p:txBody>
          <a:bodyPr/>
          <a:lstStyle/>
          <a:p>
            <a:r>
              <a:rPr lang="en-US" dirty="0"/>
              <a:t>Offense Class Enhancements</a:t>
            </a:r>
          </a:p>
        </p:txBody>
      </p:sp>
      <p:sp>
        <p:nvSpPr>
          <p:cNvPr id="3" name="Content Placeholder 2">
            <a:extLst>
              <a:ext uri="{FF2B5EF4-FFF2-40B4-BE49-F238E27FC236}">
                <a16:creationId xmlns:a16="http://schemas.microsoft.com/office/drawing/2014/main" id="{753F5250-A045-40E7-87C2-B0B5AA923AEE}"/>
              </a:ext>
            </a:extLst>
          </p:cNvPr>
          <p:cNvSpPr>
            <a:spLocks noGrp="1"/>
          </p:cNvSpPr>
          <p:nvPr>
            <p:ph idx="1"/>
          </p:nvPr>
        </p:nvSpPr>
        <p:spPr/>
        <p:txBody>
          <a:bodyPr/>
          <a:lstStyle/>
          <a:p>
            <a:r>
              <a:rPr lang="en-US" dirty="0"/>
              <a:t>Habitual Felon: 4-class enhancement, capped at class C, must be consecutive</a:t>
            </a:r>
          </a:p>
          <a:p>
            <a:pPr lvl="1"/>
            <a:r>
              <a:rPr lang="en-US" dirty="0"/>
              <a:t>Also: Armed Habitual Felon, Violent Habitual Felon</a:t>
            </a:r>
          </a:p>
          <a:p>
            <a:r>
              <a:rPr lang="en-US" dirty="0"/>
              <a:t>Habitual offenses</a:t>
            </a:r>
          </a:p>
          <a:p>
            <a:pPr lvl="1"/>
            <a:r>
              <a:rPr lang="en-US" dirty="0"/>
              <a:t>Habitual Larceny (4 priors): class H</a:t>
            </a:r>
          </a:p>
          <a:p>
            <a:pPr lvl="1"/>
            <a:r>
              <a:rPr lang="en-US" dirty="0"/>
              <a:t>Habitual DWI (3 priors in last 10 years): class F, 12-month mandatory minimum</a:t>
            </a:r>
          </a:p>
          <a:p>
            <a:pPr lvl="1"/>
            <a:r>
              <a:rPr lang="en-US" dirty="0"/>
              <a:t>Habitual Misdemeanor Assault (2 priors): class H</a:t>
            </a:r>
          </a:p>
          <a:p>
            <a:pPr lvl="1"/>
            <a:r>
              <a:rPr lang="en-US" dirty="0"/>
              <a:t>Habitual Breaking or Entering (1 prior): class E, must be consecutive</a:t>
            </a:r>
          </a:p>
          <a:p>
            <a:r>
              <a:rPr lang="en-US" dirty="0"/>
              <a:t>Enhancements for bullet-proof vest, protective order violation, firearm/deadly weapon, criminal gang activity or gang leader, etc.</a:t>
            </a:r>
          </a:p>
        </p:txBody>
      </p:sp>
    </p:spTree>
    <p:extLst>
      <p:ext uri="{BB962C8B-B14F-4D97-AF65-F5344CB8AC3E}">
        <p14:creationId xmlns:p14="http://schemas.microsoft.com/office/powerpoint/2010/main" val="180745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A3CD9-5C2C-4F1E-9865-1D7ED7540056}"/>
              </a:ext>
            </a:extLst>
          </p:cNvPr>
          <p:cNvSpPr>
            <a:spLocks noGrp="1"/>
          </p:cNvSpPr>
          <p:nvPr>
            <p:ph type="title"/>
          </p:nvPr>
        </p:nvSpPr>
        <p:spPr/>
        <p:txBody>
          <a:bodyPr/>
          <a:lstStyle/>
          <a:p>
            <a:r>
              <a:rPr lang="en-US" dirty="0"/>
              <a:t>Substantive Offenses</a:t>
            </a:r>
          </a:p>
        </p:txBody>
      </p:sp>
      <p:sp>
        <p:nvSpPr>
          <p:cNvPr id="3" name="Content Placeholder 2">
            <a:extLst>
              <a:ext uri="{FF2B5EF4-FFF2-40B4-BE49-F238E27FC236}">
                <a16:creationId xmlns:a16="http://schemas.microsoft.com/office/drawing/2014/main" id="{8087654E-B874-4178-B5F5-A25876327973}"/>
              </a:ext>
            </a:extLst>
          </p:cNvPr>
          <p:cNvSpPr>
            <a:spLocks noGrp="1"/>
          </p:cNvSpPr>
          <p:nvPr>
            <p:ph idx="1"/>
          </p:nvPr>
        </p:nvSpPr>
        <p:spPr/>
        <p:txBody>
          <a:bodyPr>
            <a:normAutofit/>
          </a:bodyPr>
          <a:lstStyle/>
          <a:p>
            <a:r>
              <a:rPr lang="en-US" sz="2400" dirty="0"/>
              <a:t>All crimes are made up of elements</a:t>
            </a:r>
          </a:p>
          <a:p>
            <a:r>
              <a:rPr lang="en-US" sz="2400" dirty="0"/>
              <a:t>The State must prove each element of a crime beyond a reasonable doubt</a:t>
            </a:r>
          </a:p>
          <a:p>
            <a:r>
              <a:rPr lang="en-US" sz="2400" dirty="0"/>
              <a:t>At trial, the jury will be instructed on each of the elements of the crime</a:t>
            </a:r>
          </a:p>
        </p:txBody>
      </p:sp>
    </p:spTree>
    <p:extLst>
      <p:ext uri="{BB962C8B-B14F-4D97-AF65-F5344CB8AC3E}">
        <p14:creationId xmlns:p14="http://schemas.microsoft.com/office/powerpoint/2010/main" val="318653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3E106-DC74-4FE0-A6D0-15B42125B83C}"/>
              </a:ext>
            </a:extLst>
          </p:cNvPr>
          <p:cNvSpPr>
            <a:spLocks noGrp="1"/>
          </p:cNvSpPr>
          <p:nvPr>
            <p:ph type="title"/>
          </p:nvPr>
        </p:nvSpPr>
        <p:spPr/>
        <p:txBody>
          <a:bodyPr/>
          <a:lstStyle/>
          <a:p>
            <a:r>
              <a:rPr lang="en-US" dirty="0"/>
              <a:t>Example: Obtaining Property by False Pretenses (Class C or H Felony)</a:t>
            </a:r>
          </a:p>
        </p:txBody>
      </p:sp>
      <p:sp>
        <p:nvSpPr>
          <p:cNvPr id="3" name="Content Placeholder 2">
            <a:extLst>
              <a:ext uri="{FF2B5EF4-FFF2-40B4-BE49-F238E27FC236}">
                <a16:creationId xmlns:a16="http://schemas.microsoft.com/office/drawing/2014/main" id="{B09E20A0-C4CD-4A01-A12D-813187D77264}"/>
              </a:ext>
            </a:extLst>
          </p:cNvPr>
          <p:cNvSpPr>
            <a:spLocks noGrp="1"/>
          </p:cNvSpPr>
          <p:nvPr>
            <p:ph idx="1"/>
          </p:nvPr>
        </p:nvSpPr>
        <p:spPr/>
        <p:txBody>
          <a:bodyPr>
            <a:normAutofit fontScale="92500" lnSpcReduction="10000"/>
          </a:bodyPr>
          <a:lstStyle/>
          <a:p>
            <a:r>
              <a:rPr lang="en-US" dirty="0"/>
              <a:t>§ 14-100. Obtaining property by false pretenses.</a:t>
            </a:r>
          </a:p>
          <a:p>
            <a:r>
              <a:rPr lang="en-US" dirty="0"/>
              <a:t>(a) If any person shall knowingly and designedly by means of any kind of false pretense whatsoever, whether the false pretense is of a past or subsisting fact or of a future fulfillment or event, obtain or attempt to obtain from any person within this State any money, goods, property, services, chose in action, or other thing of value with intent to cheat or defraud any person of such money, goods, property, services, chose in action or other thing of value, such person shall be guilty of a felony . . . . If the value of the money, goods, property, services, chose in action, or other thing of value is one hundred thousand dollars ($100,000) or more, a violation of this section is a Class C felony. If the value of the money, goods, property, services, chose in action, or other thing of value is less than one hundred thousand dollars ($100,000), a violation of this section is a Class H felony.</a:t>
            </a:r>
          </a:p>
          <a:p>
            <a:pPr marL="0" indent="0">
              <a:buNone/>
            </a:pPr>
            <a:r>
              <a:rPr lang="en-US" dirty="0"/>
              <a:t>For most crimes, “attempt” is a less serious offense than the original offense.  However, by statute, Obtaining Property by False Pretenses and Attempted Obtaining Property by False Pretenses are punished the same.</a:t>
            </a:r>
          </a:p>
          <a:p>
            <a:pPr marL="0" indent="0">
              <a:buNone/>
            </a:pPr>
            <a:endParaRPr lang="en-US" dirty="0"/>
          </a:p>
          <a:p>
            <a:endParaRPr lang="en-US" dirty="0"/>
          </a:p>
        </p:txBody>
      </p:sp>
    </p:spTree>
    <p:extLst>
      <p:ext uri="{BB962C8B-B14F-4D97-AF65-F5344CB8AC3E}">
        <p14:creationId xmlns:p14="http://schemas.microsoft.com/office/powerpoint/2010/main" val="51543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EC435-9D5B-4CA1-8E3A-9E5E347673BB}"/>
              </a:ext>
            </a:extLst>
          </p:cNvPr>
          <p:cNvSpPr>
            <a:spLocks noGrp="1"/>
          </p:cNvSpPr>
          <p:nvPr>
            <p:ph type="title"/>
          </p:nvPr>
        </p:nvSpPr>
        <p:spPr/>
        <p:txBody>
          <a:bodyPr/>
          <a:lstStyle/>
          <a:p>
            <a:r>
              <a:rPr lang="en-US" dirty="0"/>
              <a:t>Example: Elements of Obtaining Property by False Pretenses</a:t>
            </a:r>
          </a:p>
        </p:txBody>
      </p:sp>
      <p:sp>
        <p:nvSpPr>
          <p:cNvPr id="3" name="Content Placeholder 2">
            <a:extLst>
              <a:ext uri="{FF2B5EF4-FFF2-40B4-BE49-F238E27FC236}">
                <a16:creationId xmlns:a16="http://schemas.microsoft.com/office/drawing/2014/main" id="{1063D276-F7E5-4E46-AE7D-8A2FFAEB2808}"/>
              </a:ext>
            </a:extLst>
          </p:cNvPr>
          <p:cNvSpPr>
            <a:spLocks noGrp="1"/>
          </p:cNvSpPr>
          <p:nvPr>
            <p:ph idx="1"/>
          </p:nvPr>
        </p:nvSpPr>
        <p:spPr/>
        <p:txBody>
          <a:bodyPr/>
          <a:lstStyle/>
          <a:p>
            <a:r>
              <a:rPr lang="en-US" dirty="0"/>
              <a:t>Makes a representation about a past or existing fact or a future event</a:t>
            </a:r>
          </a:p>
          <a:p>
            <a:r>
              <a:rPr lang="en-US" dirty="0"/>
              <a:t>That is false and</a:t>
            </a:r>
          </a:p>
          <a:p>
            <a:r>
              <a:rPr lang="en-US" dirty="0"/>
              <a:t>Is calculated and intended to deceive, and</a:t>
            </a:r>
          </a:p>
          <a:p>
            <a:r>
              <a:rPr lang="en-US" dirty="0"/>
              <a:t>The representation does in fact deceive another person, and</a:t>
            </a:r>
          </a:p>
          <a:p>
            <a:r>
              <a:rPr lang="en-US" dirty="0"/>
              <a:t>The person thereby obtains money, goods, property, services, choses in action, or any other thing of value from that other person.</a:t>
            </a:r>
          </a:p>
        </p:txBody>
      </p:sp>
    </p:spTree>
    <p:extLst>
      <p:ext uri="{BB962C8B-B14F-4D97-AF65-F5344CB8AC3E}">
        <p14:creationId xmlns:p14="http://schemas.microsoft.com/office/powerpoint/2010/main" val="175562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3E106-DC74-4FE0-A6D0-15B42125B83C}"/>
              </a:ext>
            </a:extLst>
          </p:cNvPr>
          <p:cNvSpPr>
            <a:spLocks noGrp="1"/>
          </p:cNvSpPr>
          <p:nvPr>
            <p:ph type="title"/>
          </p:nvPr>
        </p:nvSpPr>
        <p:spPr/>
        <p:txBody>
          <a:bodyPr>
            <a:normAutofit/>
          </a:bodyPr>
          <a:lstStyle/>
          <a:p>
            <a:r>
              <a:rPr lang="en-US" dirty="0"/>
              <a:t>Example: First Degree Burglary (Class D Felony)</a:t>
            </a:r>
          </a:p>
        </p:txBody>
      </p:sp>
      <p:sp>
        <p:nvSpPr>
          <p:cNvPr id="3" name="Content Placeholder 2">
            <a:extLst>
              <a:ext uri="{FF2B5EF4-FFF2-40B4-BE49-F238E27FC236}">
                <a16:creationId xmlns:a16="http://schemas.microsoft.com/office/drawing/2014/main" id="{B09E20A0-C4CD-4A01-A12D-813187D77264}"/>
              </a:ext>
            </a:extLst>
          </p:cNvPr>
          <p:cNvSpPr>
            <a:spLocks noGrp="1"/>
          </p:cNvSpPr>
          <p:nvPr>
            <p:ph idx="1"/>
          </p:nvPr>
        </p:nvSpPr>
        <p:spPr/>
        <p:txBody>
          <a:bodyPr>
            <a:normAutofit fontScale="92500" lnSpcReduction="20000"/>
          </a:bodyPr>
          <a:lstStyle/>
          <a:p>
            <a:r>
              <a:rPr lang="en-US" dirty="0"/>
              <a:t>§ 14-51. First and second degree burglary.</a:t>
            </a:r>
          </a:p>
          <a:p>
            <a:r>
              <a:rPr lang="en-US" dirty="0"/>
              <a:t>There shall be two degrees in the crime of burglary as defined at the common law. If the crime be committed in a dwelling house, or in a room used as a sleeping apartment in any building, and any person is in the actual occupation of any part of said dwelling house or sleeping apartment at the time of the commission of such crime, it shall be burglary in the first degree. If such crime be committed in a dwelling house or sleeping apartment not actually occupied by anyone at the time of the commission of the crime, or if it be committed in any house within the curtilage of a dwelling house or in any building not a dwelling house, but in which is a room used as a sleeping apartment and not actually occupied as such at the time of the commission of the crime, it shall be burglary in the second degree. For the purposes of defining the crime of burglary, larceny shall be deemed a felony without regard to the value of the property in question.</a:t>
            </a:r>
          </a:p>
          <a:p>
            <a:r>
              <a:rPr lang="en-US" dirty="0"/>
              <a:t>§ 14-52. Punishment for burglary.</a:t>
            </a:r>
          </a:p>
          <a:p>
            <a:r>
              <a:rPr lang="en-US" dirty="0"/>
              <a:t>Burglary in the first degree shall be punishable as a Class D felony, and burglary in the second degree shall be punishable as a Class G felony.</a:t>
            </a:r>
          </a:p>
        </p:txBody>
      </p:sp>
    </p:spTree>
    <p:extLst>
      <p:ext uri="{BB962C8B-B14F-4D97-AF65-F5344CB8AC3E}">
        <p14:creationId xmlns:p14="http://schemas.microsoft.com/office/powerpoint/2010/main" val="116547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EC435-9D5B-4CA1-8E3A-9E5E347673BB}"/>
              </a:ext>
            </a:extLst>
          </p:cNvPr>
          <p:cNvSpPr>
            <a:spLocks noGrp="1"/>
          </p:cNvSpPr>
          <p:nvPr>
            <p:ph type="title"/>
          </p:nvPr>
        </p:nvSpPr>
        <p:spPr/>
        <p:txBody>
          <a:bodyPr>
            <a:normAutofit/>
          </a:bodyPr>
          <a:lstStyle/>
          <a:p>
            <a:r>
              <a:rPr lang="en-US" dirty="0"/>
              <a:t>Example: Elements of First Degree Burglary</a:t>
            </a:r>
          </a:p>
        </p:txBody>
      </p:sp>
      <p:sp>
        <p:nvSpPr>
          <p:cNvPr id="3" name="Content Placeholder 2">
            <a:extLst>
              <a:ext uri="{FF2B5EF4-FFF2-40B4-BE49-F238E27FC236}">
                <a16:creationId xmlns:a16="http://schemas.microsoft.com/office/drawing/2014/main" id="{1063D276-F7E5-4E46-AE7D-8A2FFAEB2808}"/>
              </a:ext>
            </a:extLst>
          </p:cNvPr>
          <p:cNvSpPr>
            <a:spLocks noGrp="1"/>
          </p:cNvSpPr>
          <p:nvPr>
            <p:ph idx="1"/>
          </p:nvPr>
        </p:nvSpPr>
        <p:spPr/>
        <p:txBody>
          <a:bodyPr/>
          <a:lstStyle/>
          <a:p>
            <a:r>
              <a:rPr lang="en-US" dirty="0"/>
              <a:t>Breaks and</a:t>
            </a:r>
          </a:p>
          <a:p>
            <a:r>
              <a:rPr lang="en-US" dirty="0"/>
              <a:t>Enters</a:t>
            </a:r>
          </a:p>
          <a:p>
            <a:r>
              <a:rPr lang="en-US" dirty="0"/>
              <a:t>Without consent</a:t>
            </a:r>
          </a:p>
          <a:p>
            <a:r>
              <a:rPr lang="en-US" dirty="0"/>
              <a:t>The dwelling house or sleeping apartment</a:t>
            </a:r>
          </a:p>
          <a:p>
            <a:r>
              <a:rPr lang="en-US" dirty="0"/>
              <a:t>Of another</a:t>
            </a:r>
          </a:p>
          <a:p>
            <a:r>
              <a:rPr lang="en-US" dirty="0"/>
              <a:t>While it is actually occupied</a:t>
            </a:r>
          </a:p>
          <a:p>
            <a:r>
              <a:rPr lang="en-US" dirty="0"/>
              <a:t>At night</a:t>
            </a:r>
          </a:p>
          <a:p>
            <a:r>
              <a:rPr lang="en-US" dirty="0"/>
              <a:t>With the intent to commit any felony or larceny therein.</a:t>
            </a:r>
          </a:p>
        </p:txBody>
      </p:sp>
    </p:spTree>
    <p:extLst>
      <p:ext uri="{BB962C8B-B14F-4D97-AF65-F5344CB8AC3E}">
        <p14:creationId xmlns:p14="http://schemas.microsoft.com/office/powerpoint/2010/main" val="347793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Robbery with a Dangerous Weapon (Class D Felony)</a:t>
            </a:r>
          </a:p>
        </p:txBody>
      </p:sp>
      <p:sp>
        <p:nvSpPr>
          <p:cNvPr id="3" name="Content Placeholder 2"/>
          <p:cNvSpPr>
            <a:spLocks noGrp="1"/>
          </p:cNvSpPr>
          <p:nvPr>
            <p:ph idx="1"/>
          </p:nvPr>
        </p:nvSpPr>
        <p:spPr>
          <a:xfrm>
            <a:off x="677334" y="2160589"/>
            <a:ext cx="8784166" cy="3744911"/>
          </a:xfrm>
        </p:spPr>
        <p:txBody>
          <a:bodyPr>
            <a:normAutofit lnSpcReduction="10000"/>
          </a:bodyPr>
          <a:lstStyle/>
          <a:p>
            <a:r>
              <a:rPr lang="en-US" dirty="0"/>
              <a:t>§ 14 87. Robbery with firearms or other dangerous weapons.</a:t>
            </a:r>
          </a:p>
          <a:p>
            <a:r>
              <a:rPr lang="en-US" dirty="0"/>
              <a:t>(a) Any person or persons who, having in possession or with the use or threatened use of any firearms or other dangerous weapon, implement or means, whereby the life of a person is endangered or threatened, unlawfully takes or attempts to take personal property from another or from any place of business, residence or banking institution or any other place where there is a person or persons in attendance, at any time, either day or night, or who aids or abets any such person or persons in the commission of such crime, shall be guilty of a Class D felony.</a:t>
            </a:r>
          </a:p>
          <a:p>
            <a:endParaRPr lang="en-US" dirty="0"/>
          </a:p>
          <a:p>
            <a:pPr marL="0" indent="0">
              <a:buNone/>
            </a:pPr>
            <a:r>
              <a:rPr lang="en-US" dirty="0"/>
              <a:t>For most crimes, “attempt” is a less serious offense than the original offense.  However, by statute, Armed Robbery and Attempted Armed Robbery are punished the same.</a:t>
            </a:r>
          </a:p>
        </p:txBody>
      </p:sp>
    </p:spTree>
    <p:extLst>
      <p:ext uri="{BB962C8B-B14F-4D97-AF65-F5344CB8AC3E}">
        <p14:creationId xmlns:p14="http://schemas.microsoft.com/office/powerpoint/2010/main" val="250928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Elements of Robbery with a Dangerous Weapon</a:t>
            </a:r>
          </a:p>
        </p:txBody>
      </p:sp>
      <p:sp>
        <p:nvSpPr>
          <p:cNvPr id="3" name="Content Placeholder 2"/>
          <p:cNvSpPr>
            <a:spLocks noGrp="1"/>
          </p:cNvSpPr>
          <p:nvPr>
            <p:ph idx="1"/>
          </p:nvPr>
        </p:nvSpPr>
        <p:spPr/>
        <p:txBody>
          <a:bodyPr/>
          <a:lstStyle/>
          <a:p>
            <a:r>
              <a:rPr lang="en-US" dirty="0"/>
              <a:t>Commits a larceny</a:t>
            </a:r>
          </a:p>
          <a:p>
            <a:r>
              <a:rPr lang="en-US" dirty="0"/>
              <a:t>From the person or the person’s presence</a:t>
            </a:r>
          </a:p>
          <a:p>
            <a:r>
              <a:rPr lang="en-US" dirty="0"/>
              <a:t>By the possession, use, or threatened use of a firearm or other dangerous weapon</a:t>
            </a:r>
          </a:p>
          <a:p>
            <a:r>
              <a:rPr lang="en-US" dirty="0"/>
              <a:t>That endangers or threatens the life of a person</a:t>
            </a:r>
          </a:p>
        </p:txBody>
      </p:sp>
    </p:spTree>
    <p:extLst>
      <p:ext uri="{BB962C8B-B14F-4D97-AF65-F5344CB8AC3E}">
        <p14:creationId xmlns:p14="http://schemas.microsoft.com/office/powerpoint/2010/main" val="182430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575</TotalTime>
  <Words>2616</Words>
  <Application>Microsoft Office PowerPoint</Application>
  <PresentationFormat>Widescreen</PresentationFormat>
  <Paragraphs>256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Trebuchet MS</vt:lpstr>
      <vt:lpstr>Wingdings 3</vt:lpstr>
      <vt:lpstr>Facet</vt:lpstr>
      <vt:lpstr>Substantive Offenses</vt:lpstr>
      <vt:lpstr>Common Sources of State Criminal Law</vt:lpstr>
      <vt:lpstr>Substantive Offenses</vt:lpstr>
      <vt:lpstr>Example: Obtaining Property by False Pretenses (Class C or H Felony)</vt:lpstr>
      <vt:lpstr>Example: Elements of Obtaining Property by False Pretenses</vt:lpstr>
      <vt:lpstr>Example: First Degree Burglary (Class D Felony)</vt:lpstr>
      <vt:lpstr>Example: Elements of First Degree Burglary</vt:lpstr>
      <vt:lpstr>Example: Robbery with a Dangerous Weapon (Class D Felony)</vt:lpstr>
      <vt:lpstr>Example: Elements of Robbery with a Dangerous Weapon</vt:lpstr>
      <vt:lpstr>What are Lesser-Included Offenses?</vt:lpstr>
      <vt:lpstr>Lesser-Included Offenses of Robbery with a Dangerous Weapon</vt:lpstr>
      <vt:lpstr>Simple Assault NCGS § 14-33(a)</vt:lpstr>
      <vt:lpstr>Simple Assault- With Physical Contact</vt:lpstr>
      <vt:lpstr>Simple Assault- Without Physical Contact</vt:lpstr>
      <vt:lpstr>Assault with a Deadly Weapon NCGS § 14-33 (c)(1)</vt:lpstr>
      <vt:lpstr>Simple Larceny  NCGS § 14-72</vt:lpstr>
      <vt:lpstr>Larceny?</vt:lpstr>
      <vt:lpstr>Larceny from the Person NCGS § 14-72 (b)(1)</vt:lpstr>
      <vt:lpstr>Common Law Robbery NCGS 14-87.1</vt:lpstr>
      <vt:lpstr>Robbery With a Dangerous Weapon NCGS § 14-87</vt:lpstr>
      <vt:lpstr>Offense Class Reductions</vt:lpstr>
      <vt:lpstr>Offense Class Reductions</vt:lpstr>
      <vt:lpstr>Attempted Crimes in North Carolina</vt:lpstr>
      <vt:lpstr>Attempted Crimes in North Carolina</vt:lpstr>
      <vt:lpstr>Conspiracy (One Offense Class Lower)</vt:lpstr>
      <vt:lpstr>Aiding &amp; Abetting (Same Offense Class)</vt:lpstr>
      <vt:lpstr>Accessory Before the Fact (Same Offense Class)</vt:lpstr>
      <vt:lpstr>Solicitation and Accessory After the Fact (Two Offense Classes Lower)</vt:lpstr>
      <vt:lpstr>Offense Class Enhancements</vt:lpstr>
    </vt:vector>
  </TitlesOfParts>
  <Company>NCAOC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Robbery With A  Dangerous Weapon</dc:title>
  <dc:creator>Aberle, Albert B.</dc:creator>
  <cp:lastModifiedBy>Brennan Aberle</cp:lastModifiedBy>
  <cp:revision>40</cp:revision>
  <dcterms:created xsi:type="dcterms:W3CDTF">2017-01-29T21:14:40Z</dcterms:created>
  <dcterms:modified xsi:type="dcterms:W3CDTF">2021-01-28T00:59:36Z</dcterms:modified>
</cp:coreProperties>
</file>