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8"/>
  </p:handoutMasterIdLst>
  <p:sldIdLst>
    <p:sldId id="256" r:id="rId2"/>
    <p:sldId id="259" r:id="rId3"/>
    <p:sldId id="257" r:id="rId4"/>
    <p:sldId id="260" r:id="rId5"/>
    <p:sldId id="261" r:id="rId6"/>
    <p:sldId id="263" r:id="rId7"/>
    <p:sldId id="262" r:id="rId8"/>
    <p:sldId id="273" r:id="rId9"/>
    <p:sldId id="266" r:id="rId10"/>
    <p:sldId id="265" r:id="rId11"/>
    <p:sldId id="268" r:id="rId12"/>
    <p:sldId id="269" r:id="rId13"/>
    <p:sldId id="267" r:id="rId14"/>
    <p:sldId id="258" r:id="rId15"/>
    <p:sldId id="264" r:id="rId16"/>
    <p:sldId id="270" r:id="rId17"/>
    <p:sldId id="271" r:id="rId18"/>
    <p:sldId id="284" r:id="rId19"/>
    <p:sldId id="275" r:id="rId20"/>
    <p:sldId id="276" r:id="rId21"/>
    <p:sldId id="281" r:id="rId22"/>
    <p:sldId id="279" r:id="rId23"/>
    <p:sldId id="282" r:id="rId24"/>
    <p:sldId id="278" r:id="rId25"/>
    <p:sldId id="283" r:id="rId26"/>
    <p:sldId id="280" r:id="rId2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69"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46707CFE-1890-43A0-B647-C7B9A24B6779}" type="datetimeFigureOut">
              <a:rPr lang="en-US" smtClean="0"/>
              <a:t>1/19/2021</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19E83847-FC74-4F4D-8F92-781FA0E2E877}" type="slidenum">
              <a:rPr lang="en-US" smtClean="0"/>
              <a:t>‹#›</a:t>
            </a:fld>
            <a:endParaRPr lang="en-US"/>
          </a:p>
        </p:txBody>
      </p:sp>
    </p:spTree>
    <p:extLst>
      <p:ext uri="{BB962C8B-B14F-4D97-AF65-F5344CB8AC3E}">
        <p14:creationId xmlns:p14="http://schemas.microsoft.com/office/powerpoint/2010/main" val="11853002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CEC18C-1F2B-49E2-9AE7-EFC26DFCFE43}"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8187F07-E720-44D7-954E-32C7A34EC5DC}" type="slidenum">
              <a:rPr lang="en-US" smtClean="0"/>
              <a:t>‹#›</a:t>
            </a:fld>
            <a:endParaRPr lang="en-US"/>
          </a:p>
        </p:txBody>
      </p:sp>
    </p:spTree>
    <p:extLst>
      <p:ext uri="{BB962C8B-B14F-4D97-AF65-F5344CB8AC3E}">
        <p14:creationId xmlns:p14="http://schemas.microsoft.com/office/powerpoint/2010/main" val="853313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CEC18C-1F2B-49E2-9AE7-EFC26DFCFE43}"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187F07-E720-44D7-954E-32C7A34EC5DC}" type="slidenum">
              <a:rPr lang="en-US" smtClean="0"/>
              <a:t>‹#›</a:t>
            </a:fld>
            <a:endParaRPr lang="en-US"/>
          </a:p>
        </p:txBody>
      </p:sp>
    </p:spTree>
    <p:extLst>
      <p:ext uri="{BB962C8B-B14F-4D97-AF65-F5344CB8AC3E}">
        <p14:creationId xmlns:p14="http://schemas.microsoft.com/office/powerpoint/2010/main" val="224853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CEC18C-1F2B-49E2-9AE7-EFC26DFCFE43}"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187F07-E720-44D7-954E-32C7A34EC5D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954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3CEC18C-1F2B-49E2-9AE7-EFC26DFCFE43}"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187F07-E720-44D7-954E-32C7A34EC5DC}" type="slidenum">
              <a:rPr lang="en-US" smtClean="0"/>
              <a:t>‹#›</a:t>
            </a:fld>
            <a:endParaRPr lang="en-US"/>
          </a:p>
        </p:txBody>
      </p:sp>
    </p:spTree>
    <p:extLst>
      <p:ext uri="{BB962C8B-B14F-4D97-AF65-F5344CB8AC3E}">
        <p14:creationId xmlns:p14="http://schemas.microsoft.com/office/powerpoint/2010/main" val="2140606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3CEC18C-1F2B-49E2-9AE7-EFC26DFCFE43}"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187F07-E720-44D7-954E-32C7A34EC5D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448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3CEC18C-1F2B-49E2-9AE7-EFC26DFCFE43}"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187F07-E720-44D7-954E-32C7A34EC5DC}" type="slidenum">
              <a:rPr lang="en-US" smtClean="0"/>
              <a:t>‹#›</a:t>
            </a:fld>
            <a:endParaRPr lang="en-US"/>
          </a:p>
        </p:txBody>
      </p:sp>
    </p:spTree>
    <p:extLst>
      <p:ext uri="{BB962C8B-B14F-4D97-AF65-F5344CB8AC3E}">
        <p14:creationId xmlns:p14="http://schemas.microsoft.com/office/powerpoint/2010/main" val="2605747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CEC18C-1F2B-49E2-9AE7-EFC26DFCFE43}"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187F07-E720-44D7-954E-32C7A34EC5DC}" type="slidenum">
              <a:rPr lang="en-US" smtClean="0"/>
              <a:t>‹#›</a:t>
            </a:fld>
            <a:endParaRPr lang="en-US"/>
          </a:p>
        </p:txBody>
      </p:sp>
    </p:spTree>
    <p:extLst>
      <p:ext uri="{BB962C8B-B14F-4D97-AF65-F5344CB8AC3E}">
        <p14:creationId xmlns:p14="http://schemas.microsoft.com/office/powerpoint/2010/main" val="965913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CEC18C-1F2B-49E2-9AE7-EFC26DFCFE43}"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187F07-E720-44D7-954E-32C7A34EC5DC}" type="slidenum">
              <a:rPr lang="en-US" smtClean="0"/>
              <a:t>‹#›</a:t>
            </a:fld>
            <a:endParaRPr lang="en-US"/>
          </a:p>
        </p:txBody>
      </p:sp>
    </p:spTree>
    <p:extLst>
      <p:ext uri="{BB962C8B-B14F-4D97-AF65-F5344CB8AC3E}">
        <p14:creationId xmlns:p14="http://schemas.microsoft.com/office/powerpoint/2010/main" val="137014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CEC18C-1F2B-49E2-9AE7-EFC26DFCFE43}"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187F07-E720-44D7-954E-32C7A34EC5DC}" type="slidenum">
              <a:rPr lang="en-US" smtClean="0"/>
              <a:t>‹#›</a:t>
            </a:fld>
            <a:endParaRPr lang="en-US"/>
          </a:p>
        </p:txBody>
      </p:sp>
    </p:spTree>
    <p:extLst>
      <p:ext uri="{BB962C8B-B14F-4D97-AF65-F5344CB8AC3E}">
        <p14:creationId xmlns:p14="http://schemas.microsoft.com/office/powerpoint/2010/main" val="345544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CEC18C-1F2B-49E2-9AE7-EFC26DFCFE43}"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187F07-E720-44D7-954E-32C7A34EC5DC}" type="slidenum">
              <a:rPr lang="en-US" smtClean="0"/>
              <a:t>‹#›</a:t>
            </a:fld>
            <a:endParaRPr lang="en-US"/>
          </a:p>
        </p:txBody>
      </p:sp>
    </p:spTree>
    <p:extLst>
      <p:ext uri="{BB962C8B-B14F-4D97-AF65-F5344CB8AC3E}">
        <p14:creationId xmlns:p14="http://schemas.microsoft.com/office/powerpoint/2010/main" val="4038648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EC18C-1F2B-49E2-9AE7-EFC26DFCFE43}"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8187F07-E720-44D7-954E-32C7A34EC5DC}" type="slidenum">
              <a:rPr lang="en-US" smtClean="0"/>
              <a:t>‹#›</a:t>
            </a:fld>
            <a:endParaRPr lang="en-US"/>
          </a:p>
        </p:txBody>
      </p:sp>
    </p:spTree>
    <p:extLst>
      <p:ext uri="{BB962C8B-B14F-4D97-AF65-F5344CB8AC3E}">
        <p14:creationId xmlns:p14="http://schemas.microsoft.com/office/powerpoint/2010/main" val="171388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CEC18C-1F2B-49E2-9AE7-EFC26DFCFE43}"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8187F07-E720-44D7-954E-32C7A34EC5DC}" type="slidenum">
              <a:rPr lang="en-US" smtClean="0"/>
              <a:t>‹#›</a:t>
            </a:fld>
            <a:endParaRPr lang="en-US"/>
          </a:p>
        </p:txBody>
      </p:sp>
    </p:spTree>
    <p:extLst>
      <p:ext uri="{BB962C8B-B14F-4D97-AF65-F5344CB8AC3E}">
        <p14:creationId xmlns:p14="http://schemas.microsoft.com/office/powerpoint/2010/main" val="33958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CEC18C-1F2B-49E2-9AE7-EFC26DFCFE43}"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8187F07-E720-44D7-954E-32C7A34EC5DC}" type="slidenum">
              <a:rPr lang="en-US" smtClean="0"/>
              <a:t>‹#›</a:t>
            </a:fld>
            <a:endParaRPr lang="en-US"/>
          </a:p>
        </p:txBody>
      </p:sp>
    </p:spTree>
    <p:extLst>
      <p:ext uri="{BB962C8B-B14F-4D97-AF65-F5344CB8AC3E}">
        <p14:creationId xmlns:p14="http://schemas.microsoft.com/office/powerpoint/2010/main" val="425558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EC18C-1F2B-49E2-9AE7-EFC26DFCFE43}"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8187F07-E720-44D7-954E-32C7A34EC5DC}" type="slidenum">
              <a:rPr lang="en-US" smtClean="0"/>
              <a:t>‹#›</a:t>
            </a:fld>
            <a:endParaRPr lang="en-US"/>
          </a:p>
        </p:txBody>
      </p:sp>
    </p:spTree>
    <p:extLst>
      <p:ext uri="{BB962C8B-B14F-4D97-AF65-F5344CB8AC3E}">
        <p14:creationId xmlns:p14="http://schemas.microsoft.com/office/powerpoint/2010/main" val="6161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CEC18C-1F2B-49E2-9AE7-EFC26DFCFE43}"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187F07-E720-44D7-954E-32C7A34EC5DC}" type="slidenum">
              <a:rPr lang="en-US" smtClean="0"/>
              <a:t>‹#›</a:t>
            </a:fld>
            <a:endParaRPr lang="en-US"/>
          </a:p>
        </p:txBody>
      </p:sp>
    </p:spTree>
    <p:extLst>
      <p:ext uri="{BB962C8B-B14F-4D97-AF65-F5344CB8AC3E}">
        <p14:creationId xmlns:p14="http://schemas.microsoft.com/office/powerpoint/2010/main" val="427812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CEC18C-1F2B-49E2-9AE7-EFC26DFCFE43}"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187F07-E720-44D7-954E-32C7A34EC5DC}" type="slidenum">
              <a:rPr lang="en-US" smtClean="0"/>
              <a:t>‹#›</a:t>
            </a:fld>
            <a:endParaRPr lang="en-US"/>
          </a:p>
        </p:txBody>
      </p:sp>
    </p:spTree>
    <p:extLst>
      <p:ext uri="{BB962C8B-B14F-4D97-AF65-F5344CB8AC3E}">
        <p14:creationId xmlns:p14="http://schemas.microsoft.com/office/powerpoint/2010/main" val="696385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3CEC18C-1F2B-49E2-9AE7-EFC26DFCFE43}" type="datetimeFigureOut">
              <a:rPr lang="en-US" smtClean="0"/>
              <a:t>1/19/2021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8187F07-E720-44D7-954E-32C7A34EC5DC}" type="slidenum">
              <a:rPr lang="en-US" smtClean="0"/>
              <a:t>‹#›</a:t>
            </a:fld>
            <a:endParaRPr lang="en-US"/>
          </a:p>
        </p:txBody>
      </p:sp>
    </p:spTree>
    <p:extLst>
      <p:ext uri="{BB962C8B-B14F-4D97-AF65-F5344CB8AC3E}">
        <p14:creationId xmlns:p14="http://schemas.microsoft.com/office/powerpoint/2010/main" val="3482398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IS5mwymTIJ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IS5mwymTIJU?t=64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15901"/>
            <a:ext cx="9144000" cy="1320800"/>
          </a:xfrm>
        </p:spPr>
        <p:txBody>
          <a:bodyPr/>
          <a:lstStyle/>
          <a:p>
            <a:r>
              <a:rPr lang="en-US" dirty="0"/>
              <a:t>Pretrial Incarceration </a:t>
            </a:r>
          </a:p>
        </p:txBody>
      </p:sp>
      <p:sp>
        <p:nvSpPr>
          <p:cNvPr id="3" name="Subtitle 2"/>
          <p:cNvSpPr>
            <a:spLocks noGrp="1"/>
          </p:cNvSpPr>
          <p:nvPr>
            <p:ph type="subTitle" idx="1"/>
          </p:nvPr>
        </p:nvSpPr>
        <p:spPr>
          <a:xfrm>
            <a:off x="3276601" y="1536701"/>
            <a:ext cx="8915399" cy="1126283"/>
          </a:xfrm>
        </p:spPr>
        <p:txBody>
          <a:bodyPr>
            <a:normAutofit/>
          </a:bodyPr>
          <a:lstStyle/>
          <a:p>
            <a:r>
              <a:rPr lang="en-US" sz="3200" b="1" dirty="0"/>
              <a:t>And the Money Bail System</a:t>
            </a:r>
          </a:p>
        </p:txBody>
      </p:sp>
      <p:pic>
        <p:nvPicPr>
          <p:cNvPr id="4" name="Picture 3"/>
          <p:cNvPicPr>
            <a:picLocks noChangeAspect="1"/>
          </p:cNvPicPr>
          <p:nvPr/>
        </p:nvPicPr>
        <p:blipFill>
          <a:blip r:embed="rId2"/>
          <a:stretch>
            <a:fillRect/>
          </a:stretch>
        </p:blipFill>
        <p:spPr>
          <a:xfrm>
            <a:off x="4279900" y="2172414"/>
            <a:ext cx="6705600" cy="4452135"/>
          </a:xfrm>
          <a:prstGeom prst="rect">
            <a:avLst/>
          </a:prstGeom>
        </p:spPr>
      </p:pic>
    </p:spTree>
    <p:extLst>
      <p:ext uri="{BB962C8B-B14F-4D97-AF65-F5344CB8AC3E}">
        <p14:creationId xmlns:p14="http://schemas.microsoft.com/office/powerpoint/2010/main" val="3717911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269" y="202079"/>
            <a:ext cx="8911687" cy="1280890"/>
          </a:xfrm>
        </p:spPr>
        <p:txBody>
          <a:bodyPr/>
          <a:lstStyle/>
          <a:p>
            <a:r>
              <a:rPr lang="en-US" dirty="0"/>
              <a:t>Bail Hypothetical #1</a:t>
            </a:r>
          </a:p>
        </p:txBody>
      </p:sp>
      <p:sp>
        <p:nvSpPr>
          <p:cNvPr id="3" name="Content Placeholder 2"/>
          <p:cNvSpPr>
            <a:spLocks noGrp="1"/>
          </p:cNvSpPr>
          <p:nvPr>
            <p:ph idx="1"/>
          </p:nvPr>
        </p:nvSpPr>
        <p:spPr>
          <a:xfrm>
            <a:off x="1589649" y="842524"/>
            <a:ext cx="9155307" cy="3777622"/>
          </a:xfrm>
        </p:spPr>
        <p:txBody>
          <a:bodyPr>
            <a:noAutofit/>
          </a:bodyPr>
          <a:lstStyle/>
          <a:p>
            <a:r>
              <a:rPr lang="en-US" sz="2400" dirty="0"/>
              <a:t>Banks calls police to report an employee shot during a robbery in progress.  Three minutes later, police stop a suspect running from the same bank with a gun in his hand and a bag of money.  He lives in California, but was visiting his brother for a week during his wedding when the alleged robbery took pace.</a:t>
            </a:r>
          </a:p>
          <a:p>
            <a:r>
              <a:rPr lang="en-US" sz="2400" dirty="0"/>
              <a:t>What kind of bond would you set? Why?</a:t>
            </a:r>
          </a:p>
          <a:p>
            <a:pPr lvl="1"/>
            <a:r>
              <a:rPr lang="en-US" sz="2000" dirty="0"/>
              <a:t>Secured?</a:t>
            </a:r>
          </a:p>
          <a:p>
            <a:pPr lvl="1"/>
            <a:r>
              <a:rPr lang="en-US" sz="2000" dirty="0"/>
              <a:t>Unsecured?</a:t>
            </a:r>
          </a:p>
          <a:p>
            <a:pPr lvl="1"/>
            <a:r>
              <a:rPr lang="en-US" sz="2000" dirty="0"/>
              <a:t>House Arrest?</a:t>
            </a:r>
          </a:p>
          <a:p>
            <a:pPr lvl="1"/>
            <a:r>
              <a:rPr lang="en-US" sz="2000" dirty="0"/>
              <a:t>Written Promise to Appear? </a:t>
            </a:r>
          </a:p>
        </p:txBody>
      </p:sp>
      <p:sp>
        <p:nvSpPr>
          <p:cNvPr id="4" name="TextBox 3"/>
          <p:cNvSpPr txBox="1"/>
          <p:nvPr/>
        </p:nvSpPr>
        <p:spPr>
          <a:xfrm>
            <a:off x="1422705" y="5735159"/>
            <a:ext cx="10769295" cy="984885"/>
          </a:xfrm>
          <a:prstGeom prst="rect">
            <a:avLst/>
          </a:prstGeom>
          <a:noFill/>
        </p:spPr>
        <p:txBody>
          <a:bodyPr wrap="none" rtlCol="0">
            <a:spAutoFit/>
          </a:bodyPr>
          <a:lstStyle/>
          <a:p>
            <a:r>
              <a:rPr lang="en-US" sz="2000" dirty="0"/>
              <a:t>Considerations: Risk of failure to appear; risk of danger of injury to any person;  risk of </a:t>
            </a:r>
          </a:p>
          <a:p>
            <a:r>
              <a:rPr lang="en-US" sz="2000" dirty="0"/>
              <a:t>destruction of evidence, subornation of perjury, or intimidation of potential witnesses. </a:t>
            </a:r>
          </a:p>
          <a:p>
            <a:endParaRPr lang="en-US" dirty="0"/>
          </a:p>
        </p:txBody>
      </p:sp>
    </p:spTree>
    <p:extLst>
      <p:ext uri="{BB962C8B-B14F-4D97-AF65-F5344CB8AC3E}">
        <p14:creationId xmlns:p14="http://schemas.microsoft.com/office/powerpoint/2010/main" val="210437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269" y="202079"/>
            <a:ext cx="8911687" cy="1280890"/>
          </a:xfrm>
        </p:spPr>
        <p:txBody>
          <a:bodyPr/>
          <a:lstStyle/>
          <a:p>
            <a:r>
              <a:rPr lang="en-US" dirty="0"/>
              <a:t>Bail Hypothetical #2</a:t>
            </a:r>
          </a:p>
        </p:txBody>
      </p:sp>
      <p:sp>
        <p:nvSpPr>
          <p:cNvPr id="3" name="Content Placeholder 2"/>
          <p:cNvSpPr>
            <a:spLocks noGrp="1"/>
          </p:cNvSpPr>
          <p:nvPr>
            <p:ph idx="1"/>
          </p:nvPr>
        </p:nvSpPr>
        <p:spPr>
          <a:xfrm>
            <a:off x="1589649" y="842524"/>
            <a:ext cx="9155307" cy="3777622"/>
          </a:xfrm>
        </p:spPr>
        <p:txBody>
          <a:bodyPr>
            <a:noAutofit/>
          </a:bodyPr>
          <a:lstStyle/>
          <a:p>
            <a:r>
              <a:rPr lang="en-US" sz="2400" dirty="0"/>
              <a:t>Police respond to call of domestic violence.  Wife is observed with multiple injuries and claims husband hit her.  Husband claims that Wife attacked him first.  Husband is arrested and at the jail, the magistrate is informed that this is the fifth time Husband has been arrested on charges of domestic assault in last 3 months and none of the previous charges have gone to trial yet.  Defendant has bonded out all four previous times.</a:t>
            </a:r>
          </a:p>
          <a:p>
            <a:r>
              <a:rPr lang="en-US" sz="2400" dirty="0"/>
              <a:t>What kind of bond would you set? Why?</a:t>
            </a:r>
          </a:p>
          <a:p>
            <a:pPr lvl="1"/>
            <a:r>
              <a:rPr lang="en-US" sz="2000" dirty="0"/>
              <a:t>Secured?</a:t>
            </a:r>
          </a:p>
          <a:p>
            <a:pPr lvl="1"/>
            <a:r>
              <a:rPr lang="en-US" sz="2000" dirty="0"/>
              <a:t>Unsecured?</a:t>
            </a:r>
          </a:p>
          <a:p>
            <a:pPr lvl="1"/>
            <a:r>
              <a:rPr lang="en-US" sz="2000" dirty="0"/>
              <a:t>House Arrest?</a:t>
            </a:r>
          </a:p>
          <a:p>
            <a:pPr lvl="1"/>
            <a:r>
              <a:rPr lang="en-US" sz="2000" dirty="0"/>
              <a:t>Written Promise to Appear? </a:t>
            </a:r>
          </a:p>
        </p:txBody>
      </p:sp>
      <p:sp>
        <p:nvSpPr>
          <p:cNvPr id="4" name="TextBox 3"/>
          <p:cNvSpPr txBox="1"/>
          <p:nvPr/>
        </p:nvSpPr>
        <p:spPr>
          <a:xfrm>
            <a:off x="1422705" y="6030580"/>
            <a:ext cx="10769295" cy="984885"/>
          </a:xfrm>
          <a:prstGeom prst="rect">
            <a:avLst/>
          </a:prstGeom>
          <a:noFill/>
        </p:spPr>
        <p:txBody>
          <a:bodyPr wrap="none" rtlCol="0">
            <a:spAutoFit/>
          </a:bodyPr>
          <a:lstStyle/>
          <a:p>
            <a:r>
              <a:rPr lang="en-US" sz="2000" dirty="0"/>
              <a:t>Considerations: Risk of failure to appear; risk of danger of injury to any person;  risk of </a:t>
            </a:r>
          </a:p>
          <a:p>
            <a:r>
              <a:rPr lang="en-US" sz="2000" dirty="0"/>
              <a:t>destruction of evidence, subornation of perjury, or intimidation of potential witnesses. </a:t>
            </a:r>
          </a:p>
          <a:p>
            <a:endParaRPr lang="en-US" dirty="0"/>
          </a:p>
        </p:txBody>
      </p:sp>
    </p:spTree>
    <p:extLst>
      <p:ext uri="{BB962C8B-B14F-4D97-AF65-F5344CB8AC3E}">
        <p14:creationId xmlns:p14="http://schemas.microsoft.com/office/powerpoint/2010/main" val="161384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269" y="202079"/>
            <a:ext cx="8911687" cy="1280890"/>
          </a:xfrm>
        </p:spPr>
        <p:txBody>
          <a:bodyPr/>
          <a:lstStyle/>
          <a:p>
            <a:r>
              <a:rPr lang="en-US" dirty="0"/>
              <a:t>Bail Hypothetical #3</a:t>
            </a:r>
          </a:p>
        </p:txBody>
      </p:sp>
      <p:sp>
        <p:nvSpPr>
          <p:cNvPr id="3" name="Content Placeholder 2"/>
          <p:cNvSpPr>
            <a:spLocks noGrp="1"/>
          </p:cNvSpPr>
          <p:nvPr>
            <p:ph idx="1"/>
          </p:nvPr>
        </p:nvSpPr>
        <p:spPr>
          <a:xfrm>
            <a:off x="1589649" y="842524"/>
            <a:ext cx="9155307" cy="3777622"/>
          </a:xfrm>
        </p:spPr>
        <p:txBody>
          <a:bodyPr>
            <a:noAutofit/>
          </a:bodyPr>
          <a:lstStyle/>
          <a:p>
            <a:r>
              <a:rPr lang="en-US" sz="2400" dirty="0"/>
              <a:t>Police respond to call of domestic violence.  Wife is observed with no injuries and claims husband hit her.  Police do not take out charges and leave.  Wife then goes to magistrate and swears out a warrant and Husband is arrested the next day. At the jail, the magistrate is informed that this is the fifth time Wife has taken out charges and all of them have been dismissed. </a:t>
            </a:r>
          </a:p>
          <a:p>
            <a:r>
              <a:rPr lang="en-US" sz="2400" dirty="0"/>
              <a:t>What kind of bond would you set? Why?</a:t>
            </a:r>
          </a:p>
          <a:p>
            <a:pPr lvl="1"/>
            <a:r>
              <a:rPr lang="en-US" sz="2000" dirty="0"/>
              <a:t>Secured?</a:t>
            </a:r>
          </a:p>
          <a:p>
            <a:pPr lvl="1"/>
            <a:r>
              <a:rPr lang="en-US" sz="2000" dirty="0"/>
              <a:t>Unsecured?</a:t>
            </a:r>
          </a:p>
          <a:p>
            <a:pPr lvl="1"/>
            <a:r>
              <a:rPr lang="en-US" sz="2000" dirty="0"/>
              <a:t>House Arrest?</a:t>
            </a:r>
          </a:p>
          <a:p>
            <a:pPr lvl="1"/>
            <a:r>
              <a:rPr lang="en-US" sz="2000" dirty="0"/>
              <a:t>Written Promise to Appear? </a:t>
            </a:r>
          </a:p>
        </p:txBody>
      </p:sp>
      <p:sp>
        <p:nvSpPr>
          <p:cNvPr id="4" name="TextBox 3"/>
          <p:cNvSpPr txBox="1"/>
          <p:nvPr/>
        </p:nvSpPr>
        <p:spPr>
          <a:xfrm>
            <a:off x="1422705" y="6030580"/>
            <a:ext cx="10769295" cy="984885"/>
          </a:xfrm>
          <a:prstGeom prst="rect">
            <a:avLst/>
          </a:prstGeom>
          <a:noFill/>
        </p:spPr>
        <p:txBody>
          <a:bodyPr wrap="none" rtlCol="0">
            <a:spAutoFit/>
          </a:bodyPr>
          <a:lstStyle/>
          <a:p>
            <a:r>
              <a:rPr lang="en-US" sz="2000" dirty="0"/>
              <a:t>Considerations: Risk of failure to appear; risk of danger of injury to any person;  risk of </a:t>
            </a:r>
          </a:p>
          <a:p>
            <a:r>
              <a:rPr lang="en-US" sz="2000" dirty="0"/>
              <a:t>destruction of evidence, subornation of perjury, or intimidation of potential witnesses. </a:t>
            </a:r>
          </a:p>
          <a:p>
            <a:endParaRPr lang="en-US" dirty="0"/>
          </a:p>
        </p:txBody>
      </p:sp>
    </p:spTree>
    <p:extLst>
      <p:ext uri="{BB962C8B-B14F-4D97-AF65-F5344CB8AC3E}">
        <p14:creationId xmlns:p14="http://schemas.microsoft.com/office/powerpoint/2010/main" val="413801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269" y="202079"/>
            <a:ext cx="8911687" cy="1280890"/>
          </a:xfrm>
        </p:spPr>
        <p:txBody>
          <a:bodyPr/>
          <a:lstStyle/>
          <a:p>
            <a:r>
              <a:rPr lang="en-US" dirty="0"/>
              <a:t>Bail Hypothetical #4</a:t>
            </a:r>
          </a:p>
        </p:txBody>
      </p:sp>
      <p:sp>
        <p:nvSpPr>
          <p:cNvPr id="3" name="Content Placeholder 2"/>
          <p:cNvSpPr>
            <a:spLocks noGrp="1"/>
          </p:cNvSpPr>
          <p:nvPr>
            <p:ph idx="1"/>
          </p:nvPr>
        </p:nvSpPr>
        <p:spPr>
          <a:xfrm>
            <a:off x="1589649" y="842524"/>
            <a:ext cx="10213145" cy="3777622"/>
          </a:xfrm>
        </p:spPr>
        <p:txBody>
          <a:bodyPr>
            <a:noAutofit/>
          </a:bodyPr>
          <a:lstStyle/>
          <a:p>
            <a:r>
              <a:rPr lang="en-US" sz="2400" dirty="0"/>
              <a:t>Car is stopped by police for broken tail light.  Officer gets consent to search the car from the driver and finds 3 grams of marijuana in a locked glove compartment.  Four people are in the car and all deny knowledge of the marijuana.  All four are charged with simple possession, a class three misdemeanor. All occupants are students at a local Greensboro high school.</a:t>
            </a:r>
          </a:p>
          <a:p>
            <a:r>
              <a:rPr lang="en-US" sz="2400" dirty="0"/>
              <a:t>What kind of bond would you set back passengers? Driver? Why?</a:t>
            </a:r>
          </a:p>
          <a:p>
            <a:pPr lvl="1"/>
            <a:r>
              <a:rPr lang="en-US" sz="2000" dirty="0"/>
              <a:t>Secured?</a:t>
            </a:r>
          </a:p>
          <a:p>
            <a:pPr lvl="1"/>
            <a:r>
              <a:rPr lang="en-US" sz="2000" dirty="0"/>
              <a:t>Unsecured?</a:t>
            </a:r>
          </a:p>
          <a:p>
            <a:pPr lvl="1"/>
            <a:r>
              <a:rPr lang="en-US" sz="2000" dirty="0"/>
              <a:t>House Arrest?</a:t>
            </a:r>
          </a:p>
          <a:p>
            <a:pPr lvl="1"/>
            <a:r>
              <a:rPr lang="en-US" sz="2000" dirty="0"/>
              <a:t>Written Promise to Appear? </a:t>
            </a:r>
          </a:p>
        </p:txBody>
      </p:sp>
      <p:sp>
        <p:nvSpPr>
          <p:cNvPr id="4" name="TextBox 3"/>
          <p:cNvSpPr txBox="1"/>
          <p:nvPr/>
        </p:nvSpPr>
        <p:spPr>
          <a:xfrm>
            <a:off x="1422705" y="5707024"/>
            <a:ext cx="10769295" cy="984885"/>
          </a:xfrm>
          <a:prstGeom prst="rect">
            <a:avLst/>
          </a:prstGeom>
          <a:noFill/>
        </p:spPr>
        <p:txBody>
          <a:bodyPr wrap="none" rtlCol="0">
            <a:spAutoFit/>
          </a:bodyPr>
          <a:lstStyle/>
          <a:p>
            <a:r>
              <a:rPr lang="en-US" sz="2000" dirty="0"/>
              <a:t>Considerations: Risk of failure to appear; risk of danger of injury to any person;  risk of </a:t>
            </a:r>
          </a:p>
          <a:p>
            <a:r>
              <a:rPr lang="en-US" sz="2000" dirty="0"/>
              <a:t>destruction of evidence, subornation of perjury, or intimidation of potential witnesses. </a:t>
            </a:r>
          </a:p>
          <a:p>
            <a:endParaRPr lang="en-US" dirty="0"/>
          </a:p>
        </p:txBody>
      </p:sp>
    </p:spTree>
    <p:extLst>
      <p:ext uri="{BB962C8B-B14F-4D97-AF65-F5344CB8AC3E}">
        <p14:creationId xmlns:p14="http://schemas.microsoft.com/office/powerpoint/2010/main" val="14742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8972" y="534571"/>
            <a:ext cx="10621108" cy="5753687"/>
          </a:xfrm>
        </p:spPr>
        <p:txBody>
          <a:bodyPr>
            <a:normAutofit/>
          </a:bodyPr>
          <a:lstStyle/>
          <a:p>
            <a:pPr marL="0" indent="0">
              <a:buNone/>
            </a:pPr>
            <a:r>
              <a:rPr lang="en-US" sz="2800" b="1" dirty="0"/>
              <a:t>	The time spent in jail awaiting trial has a detrimental impact on the individual. It often means loss of a job; it disrupts family life; and it enforces idleness. Most jails offer little or no recreational or rehabilitative programs. The time spent in jail is simply dead time. Moreover, if a defendant is locked up, he is hindered in his ability to gather evidence, contact witnesses, or otherwise prepare his defense. Imposing those consequences on anyone who has not yet been convicted is serious. It is especially unfortunate to impose them on those persons who are ultimately found to be innocent. </a:t>
            </a:r>
            <a:r>
              <a:rPr lang="en-US" sz="2000" b="1" dirty="0"/>
              <a:t>					</a:t>
            </a:r>
          </a:p>
          <a:p>
            <a:pPr marL="0" indent="0">
              <a:buNone/>
            </a:pPr>
            <a:r>
              <a:rPr lang="en-US" sz="2000" b="1" i="1" dirty="0"/>
              <a:t>								Barker v. </a:t>
            </a:r>
            <a:r>
              <a:rPr lang="en-US" sz="2000" b="1" i="1" dirty="0" err="1"/>
              <a:t>Wingo</a:t>
            </a:r>
            <a:r>
              <a:rPr lang="en-US" sz="2000" b="1" i="1" dirty="0"/>
              <a:t>,</a:t>
            </a:r>
            <a:r>
              <a:rPr lang="en-US" sz="2000" b="1" dirty="0"/>
              <a:t> 407 U.S. 514, 532-533 (1972)</a:t>
            </a:r>
          </a:p>
        </p:txBody>
      </p:sp>
    </p:spTree>
    <p:extLst>
      <p:ext uri="{BB962C8B-B14F-4D97-AF65-F5344CB8AC3E}">
        <p14:creationId xmlns:p14="http://schemas.microsoft.com/office/powerpoint/2010/main" val="1380893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Problems with the Bail System</a:t>
            </a:r>
          </a:p>
        </p:txBody>
      </p:sp>
      <p:sp>
        <p:nvSpPr>
          <p:cNvPr id="3" name="Content Placeholder 2"/>
          <p:cNvSpPr>
            <a:spLocks noGrp="1"/>
          </p:cNvSpPr>
          <p:nvPr>
            <p:ph idx="1"/>
          </p:nvPr>
        </p:nvSpPr>
        <p:spPr>
          <a:xfrm>
            <a:off x="1660071" y="5535386"/>
            <a:ext cx="9577254" cy="1051085"/>
          </a:xfrm>
        </p:spPr>
        <p:txBody>
          <a:bodyPr>
            <a:normAutofit/>
          </a:bodyPr>
          <a:lstStyle/>
          <a:p>
            <a:r>
              <a:rPr lang="en-US" dirty="0">
                <a:hlinkClick r:id="rId2"/>
              </a:rPr>
              <a:t>https://www.youtube.com/watch?v=IS5mwymTIJU</a:t>
            </a:r>
            <a:r>
              <a:rPr lang="en-US" dirty="0"/>
              <a:t> </a:t>
            </a:r>
          </a:p>
          <a:p>
            <a:r>
              <a:rPr lang="en-US" dirty="0"/>
              <a:t>0’00’’ – 6’20’’</a:t>
            </a:r>
          </a:p>
        </p:txBody>
      </p:sp>
      <p:pic>
        <p:nvPicPr>
          <p:cNvPr id="4" name="Picture 3"/>
          <p:cNvPicPr>
            <a:picLocks noChangeAspect="1"/>
          </p:cNvPicPr>
          <p:nvPr/>
        </p:nvPicPr>
        <p:blipFill>
          <a:blip r:embed="rId3"/>
          <a:stretch>
            <a:fillRect/>
          </a:stretch>
        </p:blipFill>
        <p:spPr>
          <a:xfrm>
            <a:off x="2815711" y="1378633"/>
            <a:ext cx="7155603" cy="4002666"/>
          </a:xfrm>
          <a:prstGeom prst="rect">
            <a:avLst/>
          </a:prstGeom>
        </p:spPr>
      </p:pic>
    </p:spTree>
    <p:extLst>
      <p:ext uri="{BB962C8B-B14F-4D97-AF65-F5344CB8AC3E}">
        <p14:creationId xmlns:p14="http://schemas.microsoft.com/office/powerpoint/2010/main" val="2188916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733" y="624110"/>
            <a:ext cx="9689880" cy="1280890"/>
          </a:xfrm>
        </p:spPr>
        <p:txBody>
          <a:bodyPr/>
          <a:lstStyle/>
          <a:p>
            <a:r>
              <a:rPr lang="en-US" dirty="0"/>
              <a:t>Do bonds serve the purpose they are intended to?</a:t>
            </a:r>
          </a:p>
        </p:txBody>
      </p:sp>
      <p:sp>
        <p:nvSpPr>
          <p:cNvPr id="3" name="Content Placeholder 2"/>
          <p:cNvSpPr>
            <a:spLocks noGrp="1"/>
          </p:cNvSpPr>
          <p:nvPr>
            <p:ph idx="1"/>
          </p:nvPr>
        </p:nvSpPr>
        <p:spPr>
          <a:xfrm>
            <a:off x="998807" y="2133599"/>
            <a:ext cx="10505806" cy="4140591"/>
          </a:xfrm>
        </p:spPr>
        <p:txBody>
          <a:bodyPr>
            <a:normAutofit fontScale="92500" lnSpcReduction="10000"/>
          </a:bodyPr>
          <a:lstStyle/>
          <a:p>
            <a:r>
              <a:rPr lang="en-US" sz="3200" dirty="0"/>
              <a:t>Is the world safer when a billionaire bonds out of jail on a pending murder charge than it is when a poor person does?</a:t>
            </a:r>
          </a:p>
          <a:p>
            <a:r>
              <a:rPr lang="en-US" sz="3200" dirty="0"/>
              <a:t>The financial incentive behind a bond is that you get that money back when the case is over.  Is that incentive still present when a poorer person gives 15% to a bondsman (who then posts the rest for them) that he will never get back?</a:t>
            </a:r>
          </a:p>
          <a:p>
            <a:r>
              <a:rPr lang="en-US" sz="3200" dirty="0"/>
              <a:t>Are there any alternatives?</a:t>
            </a:r>
          </a:p>
        </p:txBody>
      </p:sp>
    </p:spTree>
    <p:extLst>
      <p:ext uri="{BB962C8B-B14F-4D97-AF65-F5344CB8AC3E}">
        <p14:creationId xmlns:p14="http://schemas.microsoft.com/office/powerpoint/2010/main" val="221236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245" y="103606"/>
            <a:ext cx="9577338" cy="1280890"/>
          </a:xfrm>
        </p:spPr>
        <p:txBody>
          <a:bodyPr/>
          <a:lstStyle/>
          <a:p>
            <a:r>
              <a:rPr lang="en-US" dirty="0"/>
              <a:t>Links between Pretrial Incarceration and Case Outcomes</a:t>
            </a:r>
          </a:p>
        </p:txBody>
      </p:sp>
      <p:sp>
        <p:nvSpPr>
          <p:cNvPr id="3" name="Content Placeholder 2"/>
          <p:cNvSpPr>
            <a:spLocks noGrp="1"/>
          </p:cNvSpPr>
          <p:nvPr>
            <p:ph idx="1"/>
          </p:nvPr>
        </p:nvSpPr>
        <p:spPr>
          <a:xfrm>
            <a:off x="1336431" y="1384496"/>
            <a:ext cx="10168181" cy="1935479"/>
          </a:xfrm>
        </p:spPr>
        <p:txBody>
          <a:bodyPr>
            <a:noAutofit/>
          </a:bodyPr>
          <a:lstStyle/>
          <a:p>
            <a:r>
              <a:rPr lang="en-US" sz="2800" dirty="0"/>
              <a:t>78% of defendants detained pretrial- contrasted with 60% of defendants released pretrial- are ultimately convicted.</a:t>
            </a:r>
            <a:r>
              <a:rPr lang="en-US" sz="2800" baseline="30000" dirty="0"/>
              <a:t>1</a:t>
            </a:r>
          </a:p>
          <a:p>
            <a:r>
              <a:rPr lang="en-US" sz="2800" dirty="0"/>
              <a:t>Pretrial detainees  are more likely to plead guilty, be convicted of a felony, receive a sentence of incarceration, and receive longer sentences compared with people who are released pretrial.</a:t>
            </a:r>
            <a:r>
              <a:rPr lang="en-US" sz="2800" baseline="30000" dirty="0"/>
              <a:t>2</a:t>
            </a:r>
            <a:endParaRPr lang="en-US" sz="2800" dirty="0"/>
          </a:p>
        </p:txBody>
      </p:sp>
      <p:sp>
        <p:nvSpPr>
          <p:cNvPr id="4" name="TextBox 3"/>
          <p:cNvSpPr txBox="1"/>
          <p:nvPr/>
        </p:nvSpPr>
        <p:spPr>
          <a:xfrm>
            <a:off x="1246263" y="5205046"/>
            <a:ext cx="10258349" cy="1384995"/>
          </a:xfrm>
          <a:prstGeom prst="rect">
            <a:avLst/>
          </a:prstGeom>
          <a:noFill/>
        </p:spPr>
        <p:txBody>
          <a:bodyPr wrap="square" rtlCol="0">
            <a:spAutoFit/>
          </a:bodyPr>
          <a:lstStyle/>
          <a:p>
            <a:r>
              <a:rPr lang="en-US" baseline="30000" dirty="0"/>
              <a:t>1</a:t>
            </a:r>
            <a:r>
              <a:rPr lang="en-US" dirty="0"/>
              <a:t> Thomas H Cohen &amp; Brian Reaves, Bureau of Justice Statistics, </a:t>
            </a:r>
            <a:r>
              <a:rPr lang="en-US" u="sng" dirty="0"/>
              <a:t>State Court Processing </a:t>
            </a:r>
          </a:p>
          <a:p>
            <a:r>
              <a:rPr lang="en-US" u="sng" dirty="0"/>
              <a:t>Statistics, 1990-2004: Pretrial Release of Felony Defendants in State Courts 7</a:t>
            </a:r>
            <a:r>
              <a:rPr lang="en-US" dirty="0"/>
              <a:t> (2008).</a:t>
            </a:r>
          </a:p>
          <a:p>
            <a:endParaRPr lang="en-US" baseline="30000" dirty="0"/>
          </a:p>
          <a:p>
            <a:r>
              <a:rPr lang="en-US" baseline="30000" dirty="0"/>
              <a:t>2 </a:t>
            </a:r>
            <a:r>
              <a:rPr lang="en-US" dirty="0"/>
              <a:t>Gerard </a:t>
            </a:r>
            <a:r>
              <a:rPr lang="en-US" dirty="0" err="1"/>
              <a:t>Rainville</a:t>
            </a:r>
            <a:r>
              <a:rPr lang="en-US" dirty="0"/>
              <a:t> &amp; Brian Reaves, Bureau of Justice Statistics, </a:t>
            </a:r>
            <a:r>
              <a:rPr lang="en-US" u="sng" dirty="0"/>
              <a:t>Felony Defendants in Large</a:t>
            </a:r>
          </a:p>
          <a:p>
            <a:r>
              <a:rPr lang="en-US" u="sng" dirty="0"/>
              <a:t>Urban Counties, 2000 &amp; Table 24 </a:t>
            </a:r>
            <a:r>
              <a:rPr lang="en-US" dirty="0"/>
              <a:t>(2003).</a:t>
            </a:r>
          </a:p>
        </p:txBody>
      </p:sp>
    </p:spTree>
    <p:extLst>
      <p:ext uri="{BB962C8B-B14F-4D97-AF65-F5344CB8AC3E}">
        <p14:creationId xmlns:p14="http://schemas.microsoft.com/office/powerpoint/2010/main" val="4131036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Solutions to the Bail System</a:t>
            </a:r>
          </a:p>
        </p:txBody>
      </p:sp>
      <p:sp>
        <p:nvSpPr>
          <p:cNvPr id="3" name="Content Placeholder 2"/>
          <p:cNvSpPr>
            <a:spLocks noGrp="1"/>
          </p:cNvSpPr>
          <p:nvPr>
            <p:ph idx="1"/>
          </p:nvPr>
        </p:nvSpPr>
        <p:spPr>
          <a:xfrm>
            <a:off x="1758043" y="5562600"/>
            <a:ext cx="9479282" cy="1023871"/>
          </a:xfrm>
        </p:spPr>
        <p:txBody>
          <a:bodyPr>
            <a:normAutofit/>
          </a:bodyPr>
          <a:lstStyle/>
          <a:p>
            <a:r>
              <a:rPr lang="en-US" dirty="0">
                <a:hlinkClick r:id="rId2"/>
              </a:rPr>
              <a:t>https://youtu.be/IS5mwymTIJU?t=648</a:t>
            </a:r>
            <a:endParaRPr lang="en-US" dirty="0"/>
          </a:p>
          <a:p>
            <a:r>
              <a:rPr lang="en-US" dirty="0"/>
              <a:t>11’29 – 17’49’’</a:t>
            </a:r>
          </a:p>
        </p:txBody>
      </p:sp>
      <p:pic>
        <p:nvPicPr>
          <p:cNvPr id="4" name="Picture 3"/>
          <p:cNvPicPr>
            <a:picLocks noChangeAspect="1"/>
          </p:cNvPicPr>
          <p:nvPr/>
        </p:nvPicPr>
        <p:blipFill>
          <a:blip r:embed="rId3"/>
          <a:stretch>
            <a:fillRect/>
          </a:stretch>
        </p:blipFill>
        <p:spPr>
          <a:xfrm>
            <a:off x="2815711" y="1378633"/>
            <a:ext cx="6932446" cy="3877837"/>
          </a:xfrm>
          <a:prstGeom prst="rect">
            <a:avLst/>
          </a:prstGeom>
        </p:spPr>
      </p:pic>
    </p:spTree>
    <p:extLst>
      <p:ext uri="{BB962C8B-B14F-4D97-AF65-F5344CB8AC3E}">
        <p14:creationId xmlns:p14="http://schemas.microsoft.com/office/powerpoint/2010/main" val="60436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200" y="420910"/>
            <a:ext cx="9447212" cy="1280890"/>
          </a:xfrm>
        </p:spPr>
        <p:txBody>
          <a:bodyPr/>
          <a:lstStyle/>
          <a:p>
            <a:r>
              <a:rPr lang="en-US" dirty="0"/>
              <a:t>Strategizing a Bond Motion</a:t>
            </a:r>
          </a:p>
        </p:txBody>
      </p:sp>
      <p:sp>
        <p:nvSpPr>
          <p:cNvPr id="3" name="Content Placeholder 2"/>
          <p:cNvSpPr>
            <a:spLocks noGrp="1"/>
          </p:cNvSpPr>
          <p:nvPr>
            <p:ph idx="1"/>
          </p:nvPr>
        </p:nvSpPr>
        <p:spPr>
          <a:xfrm>
            <a:off x="1447800" y="1485900"/>
            <a:ext cx="9853612" cy="4006222"/>
          </a:xfrm>
        </p:spPr>
        <p:txBody>
          <a:bodyPr/>
          <a:lstStyle/>
          <a:p>
            <a:r>
              <a:rPr lang="en-US" sz="3600" dirty="0"/>
              <a:t>Considerations Relevant to Setting Bond</a:t>
            </a:r>
          </a:p>
          <a:p>
            <a:pPr lvl="1"/>
            <a:r>
              <a:rPr lang="en-US" sz="3200" dirty="0"/>
              <a:t>Risk of Danger to the Community</a:t>
            </a:r>
          </a:p>
          <a:p>
            <a:pPr lvl="1"/>
            <a:r>
              <a:rPr lang="en-US" sz="3200" dirty="0"/>
              <a:t>Risk of Flight</a:t>
            </a:r>
          </a:p>
          <a:p>
            <a:r>
              <a:rPr lang="en-US" sz="3600" dirty="0"/>
              <a:t>Other Considerations</a:t>
            </a:r>
          </a:p>
          <a:p>
            <a:pPr lvl="1"/>
            <a:r>
              <a:rPr lang="en-US" sz="3200" dirty="0"/>
              <a:t>“Free Discovery” </a:t>
            </a:r>
          </a:p>
          <a:p>
            <a:pPr lvl="1"/>
            <a:r>
              <a:rPr lang="en-US" sz="3200" dirty="0"/>
              <a:t>Time Constraints </a:t>
            </a:r>
          </a:p>
          <a:p>
            <a:pPr lvl="1"/>
            <a:endParaRPr lang="en-US" dirty="0"/>
          </a:p>
        </p:txBody>
      </p:sp>
    </p:spTree>
    <p:extLst>
      <p:ext uri="{BB962C8B-B14F-4D97-AF65-F5344CB8AC3E}">
        <p14:creationId xmlns:p14="http://schemas.microsoft.com/office/powerpoint/2010/main" val="232097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Pretrial Incarceration?</a:t>
            </a:r>
          </a:p>
        </p:txBody>
      </p:sp>
      <p:sp>
        <p:nvSpPr>
          <p:cNvPr id="3" name="Content Placeholder 2"/>
          <p:cNvSpPr>
            <a:spLocks noGrp="1"/>
          </p:cNvSpPr>
          <p:nvPr>
            <p:ph idx="1"/>
          </p:nvPr>
        </p:nvSpPr>
        <p:spPr/>
        <p:txBody>
          <a:bodyPr/>
          <a:lstStyle/>
          <a:p>
            <a:r>
              <a:rPr lang="en-US" sz="2800" dirty="0"/>
              <a:t>What is a bond?</a:t>
            </a:r>
          </a:p>
          <a:p>
            <a:pPr marL="0" indent="0">
              <a:buNone/>
            </a:pPr>
            <a:endParaRPr lang="en-US" sz="2800" dirty="0"/>
          </a:p>
          <a:p>
            <a:r>
              <a:rPr lang="en-US" sz="2800" dirty="0"/>
              <a:t>What types of bonds are there?</a:t>
            </a:r>
          </a:p>
          <a:p>
            <a:pPr lvl="1"/>
            <a:r>
              <a:rPr lang="en-US" sz="2400" dirty="0"/>
              <a:t>Written Promise to Appear</a:t>
            </a:r>
          </a:p>
          <a:p>
            <a:pPr lvl="1"/>
            <a:r>
              <a:rPr lang="en-US" sz="2400" dirty="0"/>
              <a:t>Custody Release</a:t>
            </a:r>
          </a:p>
          <a:p>
            <a:pPr lvl="1"/>
            <a:r>
              <a:rPr lang="en-US" sz="2400" dirty="0"/>
              <a:t>Unsecured Bond</a:t>
            </a:r>
          </a:p>
          <a:p>
            <a:pPr lvl="1"/>
            <a:r>
              <a:rPr lang="en-US" sz="2400" dirty="0"/>
              <a:t>Secured Bond </a:t>
            </a:r>
          </a:p>
          <a:p>
            <a:pPr marL="0" indent="0">
              <a:buNone/>
            </a:pPr>
            <a:endParaRPr lang="en-US" dirty="0"/>
          </a:p>
        </p:txBody>
      </p:sp>
    </p:spTree>
    <p:extLst>
      <p:ext uri="{BB962C8B-B14F-4D97-AF65-F5344CB8AC3E}">
        <p14:creationId xmlns:p14="http://schemas.microsoft.com/office/powerpoint/2010/main" val="100738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900" y="205010"/>
            <a:ext cx="10299700" cy="1280890"/>
          </a:xfrm>
        </p:spPr>
        <p:txBody>
          <a:bodyPr/>
          <a:lstStyle/>
          <a:p>
            <a:r>
              <a:rPr lang="en-US" dirty="0"/>
              <a:t>Interviewing a Defendant or Witness for a Bond Motion</a:t>
            </a:r>
          </a:p>
        </p:txBody>
      </p:sp>
      <p:sp>
        <p:nvSpPr>
          <p:cNvPr id="3" name="Content Placeholder 2"/>
          <p:cNvSpPr>
            <a:spLocks noGrp="1"/>
          </p:cNvSpPr>
          <p:nvPr>
            <p:ph idx="1"/>
          </p:nvPr>
        </p:nvSpPr>
        <p:spPr>
          <a:xfrm>
            <a:off x="1447800" y="1485900"/>
            <a:ext cx="9853612" cy="4006222"/>
          </a:xfrm>
        </p:spPr>
        <p:txBody>
          <a:bodyPr>
            <a:noAutofit/>
          </a:bodyPr>
          <a:lstStyle/>
          <a:p>
            <a:r>
              <a:rPr lang="en-US" sz="2400" dirty="0"/>
              <a:t>nature and circumstances of the offense charged; </a:t>
            </a:r>
          </a:p>
          <a:p>
            <a:r>
              <a:rPr lang="en-US" sz="2400" dirty="0"/>
              <a:t>the weight of the evidence against the defendant; </a:t>
            </a:r>
          </a:p>
          <a:p>
            <a:r>
              <a:rPr lang="en-US" sz="2400" dirty="0"/>
              <a:t>the defendant's family ties, employment, financial resources, character, and mental condition; </a:t>
            </a:r>
          </a:p>
          <a:p>
            <a:r>
              <a:rPr lang="en-US" sz="2400" dirty="0"/>
              <a:t>whether the defendant is intoxicated to such a degree that he would be endangered by being released without supervision; </a:t>
            </a:r>
          </a:p>
          <a:p>
            <a:r>
              <a:rPr lang="en-US" sz="2400" dirty="0"/>
              <a:t>the length of his residence in the community; </a:t>
            </a:r>
          </a:p>
          <a:p>
            <a:r>
              <a:rPr lang="en-US" sz="2400" dirty="0"/>
              <a:t>his record of convictions;</a:t>
            </a:r>
          </a:p>
          <a:p>
            <a:r>
              <a:rPr lang="en-US" sz="2400" dirty="0"/>
              <a:t>his history of flight to avoid prosecution or failure to appear at court proceedings; and, </a:t>
            </a:r>
          </a:p>
          <a:p>
            <a:r>
              <a:rPr lang="en-US" sz="2400" dirty="0"/>
              <a:t>any other evidence relevant to the issue of pretrial release</a:t>
            </a:r>
          </a:p>
        </p:txBody>
      </p:sp>
    </p:spTree>
    <p:extLst>
      <p:ext uri="{BB962C8B-B14F-4D97-AF65-F5344CB8AC3E}">
        <p14:creationId xmlns:p14="http://schemas.microsoft.com/office/powerpoint/2010/main" val="2687305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a Consent Bond Order</a:t>
            </a:r>
          </a:p>
        </p:txBody>
      </p:sp>
      <p:sp>
        <p:nvSpPr>
          <p:cNvPr id="3" name="Content Placeholder 2"/>
          <p:cNvSpPr>
            <a:spLocks noGrp="1"/>
          </p:cNvSpPr>
          <p:nvPr>
            <p:ph idx="1"/>
          </p:nvPr>
        </p:nvSpPr>
        <p:spPr/>
        <p:txBody>
          <a:bodyPr/>
          <a:lstStyle/>
          <a:p>
            <a:r>
              <a:rPr lang="en-US" dirty="0"/>
              <a:t>Both a Motion (to which the DA has consented) and Order for the reduction or modifications of the conditions of pretrial release</a:t>
            </a:r>
          </a:p>
          <a:p>
            <a:r>
              <a:rPr lang="en-US" dirty="0"/>
              <a:t>Requirements</a:t>
            </a:r>
          </a:p>
          <a:p>
            <a:pPr lvl="1"/>
            <a:r>
              <a:rPr lang="en-US" dirty="0"/>
              <a:t>Necessary case and bond info (including requested bond)</a:t>
            </a:r>
          </a:p>
          <a:p>
            <a:pPr lvl="1"/>
            <a:r>
              <a:rPr lang="en-US" dirty="0"/>
              <a:t>Signature of the consenting District Attorney</a:t>
            </a:r>
          </a:p>
          <a:p>
            <a:pPr lvl="1"/>
            <a:r>
              <a:rPr lang="en-US" dirty="0"/>
              <a:t>Signature of a judge</a:t>
            </a:r>
          </a:p>
          <a:p>
            <a:pPr lvl="1"/>
            <a:r>
              <a:rPr lang="en-US" dirty="0"/>
              <a:t>Filed in the Clerk’s Office</a:t>
            </a:r>
          </a:p>
          <a:p>
            <a:pPr lvl="1"/>
            <a:r>
              <a:rPr lang="en-US" dirty="0"/>
              <a:t>Certified copy provided to the jail</a:t>
            </a:r>
          </a:p>
        </p:txBody>
      </p:sp>
    </p:spTree>
    <p:extLst>
      <p:ext uri="{BB962C8B-B14F-4D97-AF65-F5344CB8AC3E}">
        <p14:creationId xmlns:p14="http://schemas.microsoft.com/office/powerpoint/2010/main" val="293666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943" y="1879598"/>
            <a:ext cx="9561512" cy="3098804"/>
          </a:xfrm>
        </p:spPr>
        <p:txBody>
          <a:bodyPr>
            <a:noAutofit/>
          </a:bodyPr>
          <a:lstStyle/>
          <a:p>
            <a:r>
              <a:rPr lang="en-US" sz="4400" dirty="0"/>
              <a:t>Look at the example Consent Bond document in the Week 3 Resources and in the Digital Case File</a:t>
            </a:r>
          </a:p>
        </p:txBody>
      </p:sp>
    </p:spTree>
    <p:extLst>
      <p:ext uri="{BB962C8B-B14F-4D97-AF65-F5344CB8AC3E}">
        <p14:creationId xmlns:p14="http://schemas.microsoft.com/office/powerpoint/2010/main" val="915636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 Bond Motion</a:t>
            </a:r>
          </a:p>
        </p:txBody>
      </p:sp>
      <p:sp>
        <p:nvSpPr>
          <p:cNvPr id="3" name="Content Placeholder 2"/>
          <p:cNvSpPr>
            <a:spLocks noGrp="1"/>
          </p:cNvSpPr>
          <p:nvPr>
            <p:ph idx="1"/>
          </p:nvPr>
        </p:nvSpPr>
        <p:spPr/>
        <p:txBody>
          <a:bodyPr/>
          <a:lstStyle/>
          <a:p>
            <a:r>
              <a:rPr lang="en-US" dirty="0"/>
              <a:t>In-Court Motion asking judge to reduce the bond</a:t>
            </a:r>
          </a:p>
          <a:p>
            <a:pPr lvl="1"/>
            <a:r>
              <a:rPr lang="en-US" dirty="0"/>
              <a:t>State may oppose or remain silent</a:t>
            </a:r>
          </a:p>
          <a:p>
            <a:r>
              <a:rPr lang="en-US" dirty="0"/>
              <a:t>Requirements</a:t>
            </a:r>
          </a:p>
          <a:p>
            <a:pPr lvl="1"/>
            <a:r>
              <a:rPr lang="en-US" dirty="0"/>
              <a:t>Necessary case and bond info (including requested bond)</a:t>
            </a:r>
          </a:p>
          <a:p>
            <a:pPr lvl="1"/>
            <a:r>
              <a:rPr lang="en-US" dirty="0"/>
              <a:t>Served on District Attorney(‘s Office)</a:t>
            </a:r>
          </a:p>
          <a:p>
            <a:pPr lvl="1"/>
            <a:r>
              <a:rPr lang="en-US" dirty="0"/>
              <a:t>Filed in the Clerk’s Office</a:t>
            </a:r>
          </a:p>
          <a:p>
            <a:pPr lvl="1"/>
            <a:r>
              <a:rPr lang="en-US" dirty="0"/>
              <a:t>District Court: In Greensboro, must be filed no later than noon the day before the requested date of bond motion</a:t>
            </a:r>
          </a:p>
          <a:p>
            <a:pPr lvl="1"/>
            <a:r>
              <a:rPr lang="en-US" dirty="0"/>
              <a:t>Superior Court: District Attorney calendars the motion</a:t>
            </a:r>
          </a:p>
        </p:txBody>
      </p:sp>
    </p:spTree>
    <p:extLst>
      <p:ext uri="{BB962C8B-B14F-4D97-AF65-F5344CB8AC3E}">
        <p14:creationId xmlns:p14="http://schemas.microsoft.com/office/powerpoint/2010/main" val="205093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6927" y="1953980"/>
            <a:ext cx="8911687" cy="2590805"/>
          </a:xfrm>
        </p:spPr>
        <p:txBody>
          <a:bodyPr>
            <a:normAutofit fontScale="90000"/>
          </a:bodyPr>
          <a:lstStyle/>
          <a:p>
            <a:r>
              <a:rPr lang="en-US" sz="4400" dirty="0"/>
              <a:t>Look at the example District Court and Superior Court Bond Motions </a:t>
            </a:r>
            <a:r>
              <a:rPr lang="en-US" sz="4400" dirty="0" err="1"/>
              <a:t>i</a:t>
            </a:r>
            <a:r>
              <a:rPr lang="en-US" sz="4400" dirty="0"/>
              <a:t> the Week 3 Resources and Digital Case File</a:t>
            </a:r>
          </a:p>
        </p:txBody>
      </p:sp>
    </p:spTree>
    <p:extLst>
      <p:ext uri="{BB962C8B-B14F-4D97-AF65-F5344CB8AC3E}">
        <p14:creationId xmlns:p14="http://schemas.microsoft.com/office/powerpoint/2010/main" val="216578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at the bond motion?</a:t>
            </a:r>
          </a:p>
        </p:txBody>
      </p:sp>
      <p:sp>
        <p:nvSpPr>
          <p:cNvPr id="3" name="Content Placeholder 2"/>
          <p:cNvSpPr>
            <a:spLocks noGrp="1"/>
          </p:cNvSpPr>
          <p:nvPr>
            <p:ph idx="1"/>
          </p:nvPr>
        </p:nvSpPr>
        <p:spPr/>
        <p:txBody>
          <a:bodyPr>
            <a:normAutofit lnSpcReduction="10000"/>
          </a:bodyPr>
          <a:lstStyle/>
          <a:p>
            <a:r>
              <a:rPr lang="en-US" dirty="0"/>
              <a:t>Judge will hear from the moving party (usually Defendant, through his or her attorney)</a:t>
            </a:r>
          </a:p>
          <a:p>
            <a:r>
              <a:rPr lang="en-US" dirty="0"/>
              <a:t>Judge will hear from the nonmoving party (usually the State)</a:t>
            </a:r>
          </a:p>
          <a:p>
            <a:r>
              <a:rPr lang="en-US" dirty="0"/>
              <a:t>Judge may hear from Court Services or other people present (witnesses, family, etc.)</a:t>
            </a:r>
          </a:p>
          <a:p>
            <a:r>
              <a:rPr lang="en-US" dirty="0"/>
              <a:t>Judge may</a:t>
            </a:r>
          </a:p>
          <a:p>
            <a:pPr lvl="1"/>
            <a:r>
              <a:rPr lang="en-US" dirty="0"/>
              <a:t>Deny the motion and leave the bond the same</a:t>
            </a:r>
          </a:p>
          <a:p>
            <a:pPr lvl="1"/>
            <a:r>
              <a:rPr lang="en-US" dirty="0"/>
              <a:t>Grant the motion and set the bond at the requested amount</a:t>
            </a:r>
          </a:p>
          <a:p>
            <a:pPr lvl="1"/>
            <a:r>
              <a:rPr lang="en-US" dirty="0"/>
              <a:t>Grant the motion but set the bond at a different amount</a:t>
            </a:r>
          </a:p>
          <a:p>
            <a:pPr lvl="1"/>
            <a:r>
              <a:rPr lang="en-US" dirty="0"/>
              <a:t>Deny the motion to reduce and, on the Court’s own motion, raise the bond</a:t>
            </a:r>
          </a:p>
          <a:p>
            <a:pPr lvl="1"/>
            <a:r>
              <a:rPr lang="en-US" dirty="0"/>
              <a:t>Impose additional conditions or strike existing conditions</a:t>
            </a:r>
          </a:p>
        </p:txBody>
      </p:sp>
    </p:spTree>
    <p:extLst>
      <p:ext uri="{BB962C8B-B14F-4D97-AF65-F5344CB8AC3E}">
        <p14:creationId xmlns:p14="http://schemas.microsoft.com/office/powerpoint/2010/main" val="102135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6625" y="2770410"/>
            <a:ext cx="8911687" cy="1280890"/>
          </a:xfrm>
        </p:spPr>
        <p:txBody>
          <a:bodyPr>
            <a:normAutofit/>
          </a:bodyPr>
          <a:lstStyle/>
          <a:p>
            <a:r>
              <a:rPr lang="en-US" sz="4400" dirty="0"/>
              <a:t>Bond Motion Exercise</a:t>
            </a:r>
          </a:p>
        </p:txBody>
      </p:sp>
    </p:spTree>
    <p:extLst>
      <p:ext uri="{BB962C8B-B14F-4D97-AF65-F5344CB8AC3E}">
        <p14:creationId xmlns:p14="http://schemas.microsoft.com/office/powerpoint/2010/main" val="292589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a:xfrm>
            <a:off x="633047" y="3615397"/>
            <a:ext cx="11240086" cy="42203"/>
          </a:xfrm>
          <a:prstGeom prst="straightConnector1">
            <a:avLst/>
          </a:prstGeom>
          <a:ln w="92075">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1097280" y="1223889"/>
            <a:ext cx="1176925" cy="523220"/>
          </a:xfrm>
          <a:prstGeom prst="rect">
            <a:avLst/>
          </a:prstGeom>
          <a:noFill/>
        </p:spPr>
        <p:txBody>
          <a:bodyPr wrap="none" rtlCol="0">
            <a:spAutoFit/>
          </a:bodyPr>
          <a:lstStyle/>
          <a:p>
            <a:r>
              <a:rPr lang="en-US" sz="2800" b="1" dirty="0"/>
              <a:t>Arrest</a:t>
            </a:r>
          </a:p>
        </p:txBody>
      </p:sp>
      <p:sp>
        <p:nvSpPr>
          <p:cNvPr id="18" name="TextBox 17"/>
          <p:cNvSpPr txBox="1"/>
          <p:nvPr/>
        </p:nvSpPr>
        <p:spPr>
          <a:xfrm>
            <a:off x="6971916" y="1706044"/>
            <a:ext cx="4544834" cy="954107"/>
          </a:xfrm>
          <a:prstGeom prst="rect">
            <a:avLst/>
          </a:prstGeom>
          <a:noFill/>
        </p:spPr>
        <p:txBody>
          <a:bodyPr wrap="none" rtlCol="0">
            <a:spAutoFit/>
          </a:bodyPr>
          <a:lstStyle/>
          <a:p>
            <a:r>
              <a:rPr lang="en-US" sz="2800" b="1" dirty="0"/>
              <a:t>      Case Disposition</a:t>
            </a:r>
          </a:p>
          <a:p>
            <a:r>
              <a:rPr lang="en-US" sz="2800" b="1" dirty="0"/>
              <a:t>By Trial, Plea, or Dismissal</a:t>
            </a:r>
          </a:p>
        </p:txBody>
      </p:sp>
      <p:sp>
        <p:nvSpPr>
          <p:cNvPr id="19" name="TextBox 18"/>
          <p:cNvSpPr txBox="1"/>
          <p:nvPr/>
        </p:nvSpPr>
        <p:spPr>
          <a:xfrm>
            <a:off x="2425035" y="1856935"/>
            <a:ext cx="3193503" cy="1231106"/>
          </a:xfrm>
          <a:prstGeom prst="rect">
            <a:avLst/>
          </a:prstGeom>
          <a:noFill/>
        </p:spPr>
        <p:txBody>
          <a:bodyPr wrap="none" rtlCol="0">
            <a:spAutoFit/>
          </a:bodyPr>
          <a:lstStyle/>
          <a:p>
            <a:r>
              <a:rPr lang="en-US" sz="2800" b="1" dirty="0"/>
              <a:t>First Appearance</a:t>
            </a:r>
          </a:p>
          <a:p>
            <a:r>
              <a:rPr lang="en-US" sz="2800" b="1" dirty="0"/>
              <a:t> (Bond Adjusted)</a:t>
            </a:r>
          </a:p>
          <a:p>
            <a:endParaRPr lang="en-US" dirty="0"/>
          </a:p>
        </p:txBody>
      </p:sp>
      <p:sp>
        <p:nvSpPr>
          <p:cNvPr id="20" name="TextBox 19"/>
          <p:cNvSpPr txBox="1"/>
          <p:nvPr/>
        </p:nvSpPr>
        <p:spPr>
          <a:xfrm>
            <a:off x="5049876" y="4900768"/>
            <a:ext cx="2406428" cy="523220"/>
          </a:xfrm>
          <a:prstGeom prst="rect">
            <a:avLst/>
          </a:prstGeom>
          <a:noFill/>
        </p:spPr>
        <p:txBody>
          <a:bodyPr wrap="none" rtlCol="0">
            <a:spAutoFit/>
          </a:bodyPr>
          <a:lstStyle/>
          <a:p>
            <a:r>
              <a:rPr lang="en-US" sz="2800" b="1" dirty="0">
                <a:solidFill>
                  <a:srgbClr val="FF0000"/>
                </a:solidFill>
              </a:rPr>
              <a:t>Bond Motion</a:t>
            </a:r>
          </a:p>
        </p:txBody>
      </p:sp>
      <p:sp>
        <p:nvSpPr>
          <p:cNvPr id="21" name="TextBox 20"/>
          <p:cNvSpPr txBox="1"/>
          <p:nvPr/>
        </p:nvSpPr>
        <p:spPr>
          <a:xfrm>
            <a:off x="1313687" y="4685325"/>
            <a:ext cx="2818400" cy="954107"/>
          </a:xfrm>
          <a:prstGeom prst="rect">
            <a:avLst/>
          </a:prstGeom>
          <a:noFill/>
        </p:spPr>
        <p:txBody>
          <a:bodyPr wrap="none" rtlCol="0">
            <a:spAutoFit/>
          </a:bodyPr>
          <a:lstStyle/>
          <a:p>
            <a:r>
              <a:rPr lang="en-US" sz="2800" b="1" dirty="0"/>
              <a:t>Magistrate Sets</a:t>
            </a:r>
          </a:p>
          <a:p>
            <a:r>
              <a:rPr lang="en-US" sz="2800" b="1" dirty="0"/>
              <a:t>     First Bond</a:t>
            </a:r>
          </a:p>
        </p:txBody>
      </p:sp>
      <p:cxnSp>
        <p:nvCxnSpPr>
          <p:cNvPr id="23" name="Straight Arrow Connector 22"/>
          <p:cNvCxnSpPr>
            <a:stCxn id="17" idx="2"/>
          </p:cNvCxnSpPr>
          <p:nvPr/>
        </p:nvCxnSpPr>
        <p:spPr>
          <a:xfrm flipH="1">
            <a:off x="1685742" y="1747109"/>
            <a:ext cx="1" cy="182608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582210" y="3657600"/>
            <a:ext cx="0" cy="106992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004954" y="2771335"/>
            <a:ext cx="0" cy="80185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031459" y="4727528"/>
            <a:ext cx="2643672" cy="954107"/>
          </a:xfrm>
          <a:prstGeom prst="rect">
            <a:avLst/>
          </a:prstGeom>
          <a:noFill/>
        </p:spPr>
        <p:txBody>
          <a:bodyPr wrap="none" rtlCol="0">
            <a:spAutoFit/>
          </a:bodyPr>
          <a:lstStyle/>
          <a:p>
            <a:r>
              <a:rPr lang="en-US" sz="2800" b="1" dirty="0"/>
              <a:t>    Sentence</a:t>
            </a:r>
          </a:p>
          <a:p>
            <a:r>
              <a:rPr lang="en-US" sz="2800" b="1" dirty="0"/>
              <a:t>(If Conviction)</a:t>
            </a:r>
          </a:p>
        </p:txBody>
      </p:sp>
      <p:cxnSp>
        <p:nvCxnSpPr>
          <p:cNvPr id="31" name="Straight Arrow Connector 30"/>
          <p:cNvCxnSpPr/>
          <p:nvPr/>
        </p:nvCxnSpPr>
        <p:spPr>
          <a:xfrm flipV="1">
            <a:off x="6253090" y="3728330"/>
            <a:ext cx="0" cy="124316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8" idx="2"/>
          </p:cNvCxnSpPr>
          <p:nvPr/>
        </p:nvCxnSpPr>
        <p:spPr>
          <a:xfrm>
            <a:off x="9244333" y="2660151"/>
            <a:ext cx="0" cy="91304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9" idx="0"/>
          </p:cNvCxnSpPr>
          <p:nvPr/>
        </p:nvCxnSpPr>
        <p:spPr>
          <a:xfrm flipV="1">
            <a:off x="10353295" y="3728330"/>
            <a:ext cx="0" cy="99919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33047" y="6143936"/>
            <a:ext cx="8611286" cy="59916"/>
          </a:xfrm>
          <a:prstGeom prst="straightConnector1">
            <a:avLst/>
          </a:prstGeom>
          <a:ln w="1047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04954" y="6261298"/>
            <a:ext cx="1457450" cy="523220"/>
          </a:xfrm>
          <a:prstGeom prst="rect">
            <a:avLst/>
          </a:prstGeom>
          <a:noFill/>
        </p:spPr>
        <p:txBody>
          <a:bodyPr wrap="none" rtlCol="0">
            <a:spAutoFit/>
          </a:bodyPr>
          <a:lstStyle/>
          <a:p>
            <a:r>
              <a:rPr lang="en-US" sz="2800" b="1" dirty="0">
                <a:solidFill>
                  <a:srgbClr val="00B050"/>
                </a:solidFill>
              </a:rPr>
              <a:t>Pretrial </a:t>
            </a:r>
          </a:p>
        </p:txBody>
      </p:sp>
    </p:spTree>
    <p:extLst>
      <p:ext uri="{BB962C8B-B14F-4D97-AF65-F5344CB8AC3E}">
        <p14:creationId xmlns:p14="http://schemas.microsoft.com/office/powerpoint/2010/main" val="2374010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5" name="Group 4"/>
          <p:cNvGrpSpPr>
            <a:grpSpLocks noChangeAspect="1"/>
          </p:cNvGrpSpPr>
          <p:nvPr/>
        </p:nvGrpSpPr>
        <p:grpSpPr bwMode="auto">
          <a:xfrm>
            <a:off x="1574930" y="-239714"/>
            <a:ext cx="9095211" cy="7097714"/>
            <a:chOff x="915" y="-151"/>
            <a:chExt cx="5806" cy="4471"/>
          </a:xfrm>
        </p:grpSpPr>
        <p:sp>
          <p:nvSpPr>
            <p:cNvPr id="6" name="AutoShape 3"/>
            <p:cNvSpPr>
              <a:spLocks noChangeAspect="1" noChangeArrowheads="1" noTextEdit="1"/>
            </p:cNvSpPr>
            <p:nvPr/>
          </p:nvSpPr>
          <p:spPr bwMode="auto">
            <a:xfrm>
              <a:off x="1890" y="0"/>
              <a:ext cx="403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 b="28071"/>
            <a:stretch/>
          </p:blipFill>
          <p:spPr bwMode="auto">
            <a:xfrm>
              <a:off x="915" y="-151"/>
              <a:ext cx="5806" cy="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57070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728" y="103605"/>
            <a:ext cx="8911687" cy="1280890"/>
          </a:xfrm>
        </p:spPr>
        <p:txBody>
          <a:bodyPr/>
          <a:lstStyle/>
          <a:p>
            <a:r>
              <a:rPr lang="en-US" dirty="0"/>
              <a:t>Pretrial Release in North Carolina</a:t>
            </a:r>
            <a:br>
              <a:rPr lang="en-US" dirty="0"/>
            </a:br>
            <a:r>
              <a:rPr lang="en-US" dirty="0"/>
              <a:t>					N.C. Gen. Stat. 15A-534</a:t>
            </a:r>
          </a:p>
        </p:txBody>
      </p:sp>
      <p:sp>
        <p:nvSpPr>
          <p:cNvPr id="3" name="Content Placeholder 2"/>
          <p:cNvSpPr>
            <a:spLocks noGrp="1"/>
          </p:cNvSpPr>
          <p:nvPr>
            <p:ph idx="1"/>
          </p:nvPr>
        </p:nvSpPr>
        <p:spPr>
          <a:xfrm>
            <a:off x="640935" y="1243818"/>
            <a:ext cx="11302536" cy="5353930"/>
          </a:xfrm>
        </p:spPr>
        <p:txBody>
          <a:bodyPr>
            <a:noAutofit/>
          </a:bodyPr>
          <a:lstStyle/>
          <a:p>
            <a:r>
              <a:rPr lang="en-US" sz="2600" dirty="0"/>
              <a:t>15A-534. Procedure for determining conditions of pretrial release </a:t>
            </a:r>
            <a:br>
              <a:rPr lang="en-US" sz="2600" dirty="0"/>
            </a:br>
            <a:r>
              <a:rPr lang="en-US" sz="2600" dirty="0"/>
              <a:t>   (a) In determining conditions of pretrial release a judicial official must impose at least one of the following conditions:</a:t>
            </a:r>
            <a:br>
              <a:rPr lang="en-US" sz="2600" dirty="0"/>
            </a:br>
            <a:r>
              <a:rPr lang="en-US" sz="2600" dirty="0"/>
              <a:t>   	(1) Release the defendant on his written promise to appear.</a:t>
            </a:r>
            <a:br>
              <a:rPr lang="en-US" sz="2600" dirty="0"/>
            </a:br>
            <a:r>
              <a:rPr lang="en-US" sz="2600" dirty="0"/>
              <a:t>   	(2) Release the defendant upon his execution of an unsecured appearance bond in an amount specified by the judicial official.</a:t>
            </a:r>
            <a:br>
              <a:rPr lang="en-US" sz="2600" dirty="0"/>
            </a:br>
            <a:r>
              <a:rPr lang="en-US" sz="2600" dirty="0"/>
              <a:t>   	(3) Place the defendant in the custody of a designated person or organization agreeing to supervise him.</a:t>
            </a:r>
            <a:br>
              <a:rPr lang="en-US" sz="2600" dirty="0"/>
            </a:br>
            <a:r>
              <a:rPr lang="en-US" sz="2600" dirty="0"/>
              <a:t>   	(4) Require the execution of an appearance bond in a specified amount secured by a cash deposit of the full amount of the bond, by a mortgage pursuant to G.S. 58-74-5, or by at least one solvent surety.</a:t>
            </a:r>
            <a:br>
              <a:rPr lang="en-US" sz="2600" dirty="0"/>
            </a:br>
            <a:r>
              <a:rPr lang="en-US" sz="2600" dirty="0"/>
              <a:t>   	(5) House arrest with electronic monitoring.</a:t>
            </a:r>
          </a:p>
        </p:txBody>
      </p:sp>
    </p:spTree>
    <p:extLst>
      <p:ext uri="{BB962C8B-B14F-4D97-AF65-F5344CB8AC3E}">
        <p14:creationId xmlns:p14="http://schemas.microsoft.com/office/powerpoint/2010/main" val="2967520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883" y="3423581"/>
            <a:ext cx="9450729" cy="1280890"/>
          </a:xfrm>
        </p:spPr>
        <p:txBody>
          <a:bodyPr/>
          <a:lstStyle/>
          <a:p>
            <a:r>
              <a:rPr lang="en-US" dirty="0"/>
              <a:t>What purpose does a bail bond serve?</a:t>
            </a:r>
            <a:br>
              <a:rPr lang="en-US" dirty="0"/>
            </a:br>
            <a:endParaRPr lang="en-US" dirty="0"/>
          </a:p>
        </p:txBody>
      </p:sp>
    </p:spTree>
    <p:extLst>
      <p:ext uri="{BB962C8B-B14F-4D97-AF65-F5344CB8AC3E}">
        <p14:creationId xmlns:p14="http://schemas.microsoft.com/office/powerpoint/2010/main" val="3883824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879" y="427162"/>
            <a:ext cx="8911687" cy="1280890"/>
          </a:xfrm>
        </p:spPr>
        <p:txBody>
          <a:bodyPr/>
          <a:lstStyle/>
          <a:p>
            <a:r>
              <a:rPr lang="en-US" dirty="0"/>
              <a:t>Pretrial Release in North Carolina</a:t>
            </a:r>
            <a:br>
              <a:rPr lang="en-US" dirty="0"/>
            </a:br>
            <a:r>
              <a:rPr lang="en-US" dirty="0"/>
              <a:t>					N.C. Gen. Stat. 15A-534</a:t>
            </a:r>
          </a:p>
        </p:txBody>
      </p:sp>
      <p:sp>
        <p:nvSpPr>
          <p:cNvPr id="3" name="Content Placeholder 2"/>
          <p:cNvSpPr>
            <a:spLocks noGrp="1"/>
          </p:cNvSpPr>
          <p:nvPr>
            <p:ph idx="1"/>
          </p:nvPr>
        </p:nvSpPr>
        <p:spPr>
          <a:xfrm>
            <a:off x="1336431" y="1871003"/>
            <a:ext cx="10168181" cy="4040219"/>
          </a:xfrm>
        </p:spPr>
        <p:txBody>
          <a:bodyPr>
            <a:normAutofit/>
          </a:bodyPr>
          <a:lstStyle/>
          <a:p>
            <a:r>
              <a:rPr lang="en-US" sz="2800" dirty="0"/>
              <a:t>(b) The judicial official in granting pretrial release must impose condition (1), (2), or (3) in subsection (a) above unless he determines that such release will not reasonably assure the appearance of the defendant as required; will pose a danger of injury to any person; or is likely to result in destruction of evidence, subornation of perjury, or intimidation of potential witnesses. </a:t>
            </a:r>
          </a:p>
        </p:txBody>
      </p:sp>
    </p:spTree>
    <p:extLst>
      <p:ext uri="{BB962C8B-B14F-4D97-AF65-F5344CB8AC3E}">
        <p14:creationId xmlns:p14="http://schemas.microsoft.com/office/powerpoint/2010/main" val="2135902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879" y="427162"/>
            <a:ext cx="8911687" cy="1280890"/>
          </a:xfrm>
        </p:spPr>
        <p:txBody>
          <a:bodyPr/>
          <a:lstStyle/>
          <a:p>
            <a:r>
              <a:rPr lang="en-US" dirty="0"/>
              <a:t>Pretrial Release in North Carolina</a:t>
            </a:r>
            <a:br>
              <a:rPr lang="en-US" dirty="0"/>
            </a:br>
            <a:r>
              <a:rPr lang="en-US" dirty="0"/>
              <a:t>					N.C. Gen. Stat. 15A-534</a:t>
            </a:r>
          </a:p>
        </p:txBody>
      </p:sp>
      <p:sp>
        <p:nvSpPr>
          <p:cNvPr id="3" name="Content Placeholder 2"/>
          <p:cNvSpPr>
            <a:spLocks noGrp="1"/>
          </p:cNvSpPr>
          <p:nvPr>
            <p:ph idx="1"/>
          </p:nvPr>
        </p:nvSpPr>
        <p:spPr>
          <a:xfrm>
            <a:off x="844062" y="1871003"/>
            <a:ext cx="10719581" cy="4614203"/>
          </a:xfrm>
        </p:spPr>
        <p:txBody>
          <a:bodyPr>
            <a:normAutofit fontScale="92500"/>
          </a:bodyPr>
          <a:lstStyle/>
          <a:p>
            <a:r>
              <a:rPr lang="en-US" sz="2800" dirty="0"/>
              <a:t>(c) In determining which conditions of release to impose, the judicial official must, on the basis of available information, take into account the nature and circumstances of the offense charged; the weight of the evidence against the defendant; the defendant's family ties, employment, financial resources, character, and mental condition; whether the defendant is intoxicated to such a degree that he would be endangered by being released without supervision; the length of his residence in the community; his record of convictions; his history of flight to avoid prosecution or failure to appear at court proceedings; and any other evidence relevant to the issue of pretrial release.</a:t>
            </a:r>
          </a:p>
        </p:txBody>
      </p:sp>
    </p:spTree>
    <p:extLst>
      <p:ext uri="{BB962C8B-B14F-4D97-AF65-F5344CB8AC3E}">
        <p14:creationId xmlns:p14="http://schemas.microsoft.com/office/powerpoint/2010/main" val="195179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21672" b="34809"/>
          <a:stretch/>
        </p:blipFill>
        <p:spPr>
          <a:xfrm>
            <a:off x="10451" y="0"/>
            <a:ext cx="12181549" cy="6858000"/>
          </a:xfrm>
          <a:prstGeom prst="rect">
            <a:avLst/>
          </a:prstGeom>
        </p:spPr>
      </p:pic>
    </p:spTree>
    <p:extLst>
      <p:ext uri="{BB962C8B-B14F-4D97-AF65-F5344CB8AC3E}">
        <p14:creationId xmlns:p14="http://schemas.microsoft.com/office/powerpoint/2010/main" val="218361858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4334</TotalTime>
  <Words>1840</Words>
  <Application>Microsoft Office PowerPoint</Application>
  <PresentationFormat>Widescreen</PresentationFormat>
  <Paragraphs>130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Wingdings 3</vt:lpstr>
      <vt:lpstr>Wisp</vt:lpstr>
      <vt:lpstr>Pretrial Incarceration </vt:lpstr>
      <vt:lpstr>What is Pretrial Incarceration?</vt:lpstr>
      <vt:lpstr>PowerPoint Presentation</vt:lpstr>
      <vt:lpstr>PowerPoint Presentation</vt:lpstr>
      <vt:lpstr>Pretrial Release in North Carolina      N.C. Gen. Stat. 15A-534</vt:lpstr>
      <vt:lpstr>What purpose does a bail bond serve? </vt:lpstr>
      <vt:lpstr>Pretrial Release in North Carolina      N.C. Gen. Stat. 15A-534</vt:lpstr>
      <vt:lpstr>Pretrial Release in North Carolina      N.C. Gen. Stat. 15A-534</vt:lpstr>
      <vt:lpstr>PowerPoint Presentation</vt:lpstr>
      <vt:lpstr>Bail Hypothetical #1</vt:lpstr>
      <vt:lpstr>Bail Hypothetical #2</vt:lpstr>
      <vt:lpstr>Bail Hypothetical #3</vt:lpstr>
      <vt:lpstr>Bail Hypothetical #4</vt:lpstr>
      <vt:lpstr>PowerPoint Presentation</vt:lpstr>
      <vt:lpstr>Potential Problems with the Bail System</vt:lpstr>
      <vt:lpstr>Do bonds serve the purpose they are intended to?</vt:lpstr>
      <vt:lpstr>Links between Pretrial Incarceration and Case Outcomes</vt:lpstr>
      <vt:lpstr>Potential Solutions to the Bail System</vt:lpstr>
      <vt:lpstr>Strategizing a Bond Motion</vt:lpstr>
      <vt:lpstr>Interviewing a Defendant or Witness for a Bond Motion</vt:lpstr>
      <vt:lpstr>Obtaining a Consent Bond Order</vt:lpstr>
      <vt:lpstr>Look at the example Consent Bond document in the Week 3 Resources and in the Digital Case File</vt:lpstr>
      <vt:lpstr>Filing a Bond Motion</vt:lpstr>
      <vt:lpstr>Look at the example District Court and Superior Court Bond Motions i the Week 3 Resources and Digital Case File</vt:lpstr>
      <vt:lpstr>What happens at the bond motion?</vt:lpstr>
      <vt:lpstr>Bond Motion Exercise</vt:lpstr>
    </vt:vector>
  </TitlesOfParts>
  <Company>NCAOC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Pre-Trial Incarceration</dc:title>
  <dc:creator>Aberle, Albert B.</dc:creator>
  <cp:lastModifiedBy>Brennan Aberle</cp:lastModifiedBy>
  <cp:revision>37</cp:revision>
  <cp:lastPrinted>2016-08-08T21:36:03Z</cp:lastPrinted>
  <dcterms:created xsi:type="dcterms:W3CDTF">2016-07-20T23:27:51Z</dcterms:created>
  <dcterms:modified xsi:type="dcterms:W3CDTF">2021-01-19T21:10:19Z</dcterms:modified>
</cp:coreProperties>
</file>