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3" r:id="rId6"/>
    <p:sldId id="272" r:id="rId7"/>
    <p:sldId id="270" r:id="rId8"/>
    <p:sldId id="275" r:id="rId9"/>
    <p:sldId id="274" r:id="rId10"/>
    <p:sldId id="271" r:id="rId11"/>
    <p:sldId id="280" r:id="rId12"/>
    <p:sldId id="260" r:id="rId13"/>
    <p:sldId id="277" r:id="rId14"/>
    <p:sldId id="278" r:id="rId15"/>
    <p:sldId id="279" r:id="rId16"/>
    <p:sldId id="276" r:id="rId17"/>
    <p:sldId id="261" r:id="rId18"/>
    <p:sldId id="281" r:id="rId19"/>
    <p:sldId id="282" r:id="rId20"/>
    <p:sldId id="283" r:id="rId21"/>
    <p:sldId id="284" r:id="rId22"/>
    <p:sldId id="262" r:id="rId23"/>
    <p:sldId id="286" r:id="rId24"/>
    <p:sldId id="263" r:id="rId25"/>
    <p:sldId id="287" r:id="rId26"/>
    <p:sldId id="288" r:id="rId27"/>
    <p:sldId id="289" r:id="rId28"/>
    <p:sldId id="290" r:id="rId29"/>
    <p:sldId id="291" r:id="rId30"/>
    <p:sldId id="292" r:id="rId31"/>
    <p:sldId id="293" r:id="rId32"/>
    <p:sldId id="294" r:id="rId33"/>
    <p:sldId id="295" r:id="rId34"/>
    <p:sldId id="264" r:id="rId35"/>
    <p:sldId id="285" r:id="rId36"/>
    <p:sldId id="296" r:id="rId37"/>
    <p:sldId id="297" r:id="rId38"/>
    <p:sldId id="265" r:id="rId39"/>
    <p:sldId id="268"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69"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890302-93B2-406D-86CA-04D473F8E407}"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C69FB-324E-40B6-8881-FFAC532477B5}" type="slidenum">
              <a:rPr lang="en-US" smtClean="0"/>
              <a:t>‹#›</a:t>
            </a:fld>
            <a:endParaRPr lang="en-US"/>
          </a:p>
        </p:txBody>
      </p:sp>
    </p:spTree>
    <p:extLst>
      <p:ext uri="{BB962C8B-B14F-4D97-AF65-F5344CB8AC3E}">
        <p14:creationId xmlns:p14="http://schemas.microsoft.com/office/powerpoint/2010/main" val="470925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890302-93B2-406D-86CA-04D473F8E407}"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C69FB-324E-40B6-8881-FFAC532477B5}" type="slidenum">
              <a:rPr lang="en-US" smtClean="0"/>
              <a:t>‹#›</a:t>
            </a:fld>
            <a:endParaRPr lang="en-US"/>
          </a:p>
        </p:txBody>
      </p:sp>
    </p:spTree>
    <p:extLst>
      <p:ext uri="{BB962C8B-B14F-4D97-AF65-F5344CB8AC3E}">
        <p14:creationId xmlns:p14="http://schemas.microsoft.com/office/powerpoint/2010/main" val="2932767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890302-93B2-406D-86CA-04D473F8E407}"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C69FB-324E-40B6-8881-FFAC532477B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0243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890302-93B2-406D-86CA-04D473F8E407}"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C69FB-324E-40B6-8881-FFAC532477B5}" type="slidenum">
              <a:rPr lang="en-US" smtClean="0"/>
              <a:t>‹#›</a:t>
            </a:fld>
            <a:endParaRPr lang="en-US"/>
          </a:p>
        </p:txBody>
      </p:sp>
    </p:spTree>
    <p:extLst>
      <p:ext uri="{BB962C8B-B14F-4D97-AF65-F5344CB8AC3E}">
        <p14:creationId xmlns:p14="http://schemas.microsoft.com/office/powerpoint/2010/main" val="2051705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890302-93B2-406D-86CA-04D473F8E407}"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C69FB-324E-40B6-8881-FFAC532477B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03329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890302-93B2-406D-86CA-04D473F8E407}"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C69FB-324E-40B6-8881-FFAC532477B5}" type="slidenum">
              <a:rPr lang="en-US" smtClean="0"/>
              <a:t>‹#›</a:t>
            </a:fld>
            <a:endParaRPr lang="en-US"/>
          </a:p>
        </p:txBody>
      </p:sp>
    </p:spTree>
    <p:extLst>
      <p:ext uri="{BB962C8B-B14F-4D97-AF65-F5344CB8AC3E}">
        <p14:creationId xmlns:p14="http://schemas.microsoft.com/office/powerpoint/2010/main" val="1590953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890302-93B2-406D-86CA-04D473F8E407}"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C69FB-324E-40B6-8881-FFAC532477B5}" type="slidenum">
              <a:rPr lang="en-US" smtClean="0"/>
              <a:t>‹#›</a:t>
            </a:fld>
            <a:endParaRPr lang="en-US"/>
          </a:p>
        </p:txBody>
      </p:sp>
    </p:spTree>
    <p:extLst>
      <p:ext uri="{BB962C8B-B14F-4D97-AF65-F5344CB8AC3E}">
        <p14:creationId xmlns:p14="http://schemas.microsoft.com/office/powerpoint/2010/main" val="3716054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890302-93B2-406D-86CA-04D473F8E407}"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C69FB-324E-40B6-8881-FFAC532477B5}" type="slidenum">
              <a:rPr lang="en-US" smtClean="0"/>
              <a:t>‹#›</a:t>
            </a:fld>
            <a:endParaRPr lang="en-US"/>
          </a:p>
        </p:txBody>
      </p:sp>
    </p:spTree>
    <p:extLst>
      <p:ext uri="{BB962C8B-B14F-4D97-AF65-F5344CB8AC3E}">
        <p14:creationId xmlns:p14="http://schemas.microsoft.com/office/powerpoint/2010/main" val="2189412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890302-93B2-406D-86CA-04D473F8E407}"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C69FB-324E-40B6-8881-FFAC532477B5}" type="slidenum">
              <a:rPr lang="en-US" smtClean="0"/>
              <a:t>‹#›</a:t>
            </a:fld>
            <a:endParaRPr lang="en-US"/>
          </a:p>
        </p:txBody>
      </p:sp>
    </p:spTree>
    <p:extLst>
      <p:ext uri="{BB962C8B-B14F-4D97-AF65-F5344CB8AC3E}">
        <p14:creationId xmlns:p14="http://schemas.microsoft.com/office/powerpoint/2010/main" val="1356078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890302-93B2-406D-86CA-04D473F8E407}"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C69FB-324E-40B6-8881-FFAC532477B5}" type="slidenum">
              <a:rPr lang="en-US" smtClean="0"/>
              <a:t>‹#›</a:t>
            </a:fld>
            <a:endParaRPr lang="en-US"/>
          </a:p>
        </p:txBody>
      </p:sp>
    </p:spTree>
    <p:extLst>
      <p:ext uri="{BB962C8B-B14F-4D97-AF65-F5344CB8AC3E}">
        <p14:creationId xmlns:p14="http://schemas.microsoft.com/office/powerpoint/2010/main" val="4198343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890302-93B2-406D-86CA-04D473F8E407}" type="datetimeFigureOut">
              <a:rPr lang="en-US" smtClean="0"/>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C69FB-324E-40B6-8881-FFAC532477B5}" type="slidenum">
              <a:rPr lang="en-US" smtClean="0"/>
              <a:t>‹#›</a:t>
            </a:fld>
            <a:endParaRPr lang="en-US"/>
          </a:p>
        </p:txBody>
      </p:sp>
    </p:spTree>
    <p:extLst>
      <p:ext uri="{BB962C8B-B14F-4D97-AF65-F5344CB8AC3E}">
        <p14:creationId xmlns:p14="http://schemas.microsoft.com/office/powerpoint/2010/main" val="9933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890302-93B2-406D-86CA-04D473F8E407}" type="datetimeFigureOut">
              <a:rPr lang="en-US" smtClean="0"/>
              <a:t>1/10/2021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7C69FB-324E-40B6-8881-FFAC532477B5}" type="slidenum">
              <a:rPr lang="en-US" smtClean="0"/>
              <a:t>‹#›</a:t>
            </a:fld>
            <a:endParaRPr lang="en-US"/>
          </a:p>
        </p:txBody>
      </p:sp>
    </p:spTree>
    <p:extLst>
      <p:ext uri="{BB962C8B-B14F-4D97-AF65-F5344CB8AC3E}">
        <p14:creationId xmlns:p14="http://schemas.microsoft.com/office/powerpoint/2010/main" val="2358153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890302-93B2-406D-86CA-04D473F8E407}" type="datetimeFigureOut">
              <a:rPr lang="en-US" smtClean="0"/>
              <a:t>1/10/2021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7C69FB-324E-40B6-8881-FFAC532477B5}" type="slidenum">
              <a:rPr lang="en-US" smtClean="0"/>
              <a:t>‹#›</a:t>
            </a:fld>
            <a:endParaRPr lang="en-US"/>
          </a:p>
        </p:txBody>
      </p:sp>
    </p:spTree>
    <p:extLst>
      <p:ext uri="{BB962C8B-B14F-4D97-AF65-F5344CB8AC3E}">
        <p14:creationId xmlns:p14="http://schemas.microsoft.com/office/powerpoint/2010/main" val="4181049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890302-93B2-406D-86CA-04D473F8E407}" type="datetimeFigureOut">
              <a:rPr lang="en-US" smtClean="0"/>
              <a:t>1/10/2021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7C69FB-324E-40B6-8881-FFAC532477B5}" type="slidenum">
              <a:rPr lang="en-US" smtClean="0"/>
              <a:t>‹#›</a:t>
            </a:fld>
            <a:endParaRPr lang="en-US"/>
          </a:p>
        </p:txBody>
      </p:sp>
    </p:spTree>
    <p:extLst>
      <p:ext uri="{BB962C8B-B14F-4D97-AF65-F5344CB8AC3E}">
        <p14:creationId xmlns:p14="http://schemas.microsoft.com/office/powerpoint/2010/main" val="2926565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890302-93B2-406D-86CA-04D473F8E407}" type="datetimeFigureOut">
              <a:rPr lang="en-US" smtClean="0"/>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C69FB-324E-40B6-8881-FFAC532477B5}" type="slidenum">
              <a:rPr lang="en-US" smtClean="0"/>
              <a:t>‹#›</a:t>
            </a:fld>
            <a:endParaRPr lang="en-US"/>
          </a:p>
        </p:txBody>
      </p:sp>
    </p:spTree>
    <p:extLst>
      <p:ext uri="{BB962C8B-B14F-4D97-AF65-F5344CB8AC3E}">
        <p14:creationId xmlns:p14="http://schemas.microsoft.com/office/powerpoint/2010/main" val="4198762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890302-93B2-406D-86CA-04D473F8E407}" type="datetimeFigureOut">
              <a:rPr lang="en-US" smtClean="0"/>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C69FB-324E-40B6-8881-FFAC532477B5}" type="slidenum">
              <a:rPr lang="en-US" smtClean="0"/>
              <a:t>‹#›</a:t>
            </a:fld>
            <a:endParaRPr lang="en-US"/>
          </a:p>
        </p:txBody>
      </p:sp>
    </p:spTree>
    <p:extLst>
      <p:ext uri="{BB962C8B-B14F-4D97-AF65-F5344CB8AC3E}">
        <p14:creationId xmlns:p14="http://schemas.microsoft.com/office/powerpoint/2010/main" val="3743169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F890302-93B2-406D-86CA-04D473F8E407}" type="datetimeFigureOut">
              <a:rPr lang="en-US" smtClean="0"/>
              <a:t>1/10/2021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67C69FB-324E-40B6-8881-FFAC532477B5}" type="slidenum">
              <a:rPr lang="en-US" smtClean="0"/>
              <a:t>‹#›</a:t>
            </a:fld>
            <a:endParaRPr lang="en-US"/>
          </a:p>
        </p:txBody>
      </p:sp>
    </p:spTree>
    <p:extLst>
      <p:ext uri="{BB962C8B-B14F-4D97-AF65-F5344CB8AC3E}">
        <p14:creationId xmlns:p14="http://schemas.microsoft.com/office/powerpoint/2010/main" val="2010617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nccourts.org/Forms/Documents/687.pdf" TargetMode="External"/><Relationship Id="rId2" Type="http://schemas.openxmlformats.org/officeDocument/2006/relationships/hyperlink" Target="http://www.nccourts.org/Forms/Documents/686.pdf" TargetMode="External"/><Relationship Id="rId1" Type="http://schemas.openxmlformats.org/officeDocument/2006/relationships/slideLayout" Target="../slideLayouts/slideLayout2.xml"/><Relationship Id="rId4" Type="http://schemas.openxmlformats.org/officeDocument/2006/relationships/hyperlink" Target="http://www.nccourts.org/Forms/Documents/827.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nccourts.org/Courts/CRS/Policies/LocalRules/Documents/1598.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nccourts.org/Courts/CRS/Councils/spac/Documents/FelonyChart_1013MaxChart.pdf" TargetMode="External"/><Relationship Id="rId2" Type="http://schemas.openxmlformats.org/officeDocument/2006/relationships/hyperlink" Target="http://www.nccourts.org/Courts/CRS/Councils/spac/Documents/Misd_Chart_120113.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649614"/>
            <a:ext cx="9029699" cy="1646302"/>
          </a:xfrm>
        </p:spPr>
        <p:txBody>
          <a:bodyPr/>
          <a:lstStyle/>
          <a:p>
            <a:r>
              <a:rPr lang="en-US" dirty="0">
                <a:solidFill>
                  <a:srgbClr val="7030A0"/>
                </a:solidFill>
              </a:rPr>
              <a:t>Timeline of a Criminal Case</a:t>
            </a:r>
          </a:p>
        </p:txBody>
      </p:sp>
      <p:sp>
        <p:nvSpPr>
          <p:cNvPr id="4" name="TextBox 3"/>
          <p:cNvSpPr txBox="1"/>
          <p:nvPr/>
        </p:nvSpPr>
        <p:spPr>
          <a:xfrm>
            <a:off x="838200" y="3149600"/>
            <a:ext cx="473206" cy="646331"/>
          </a:xfrm>
          <a:prstGeom prst="rect">
            <a:avLst/>
          </a:prstGeom>
          <a:noFill/>
        </p:spPr>
        <p:txBody>
          <a:bodyPr wrap="none" rtlCol="0">
            <a:sp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154669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102126" y="-416043"/>
            <a:ext cx="10060605" cy="7774314"/>
          </a:xfrm>
          <a:prstGeom prst="rect">
            <a:avLst/>
          </a:prstGeom>
        </p:spPr>
      </p:pic>
    </p:spTree>
    <p:extLst>
      <p:ext uri="{BB962C8B-B14F-4D97-AF65-F5344CB8AC3E}">
        <p14:creationId xmlns:p14="http://schemas.microsoft.com/office/powerpoint/2010/main" val="2909891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Dates of Offense, Issue, and Service</a:t>
            </a:r>
          </a:p>
        </p:txBody>
      </p:sp>
      <p:sp>
        <p:nvSpPr>
          <p:cNvPr id="3" name="Content Placeholder 2"/>
          <p:cNvSpPr>
            <a:spLocks noGrp="1"/>
          </p:cNvSpPr>
          <p:nvPr>
            <p:ph idx="1"/>
          </p:nvPr>
        </p:nvSpPr>
        <p:spPr/>
        <p:txBody>
          <a:bodyPr>
            <a:normAutofit/>
          </a:bodyPr>
          <a:lstStyle/>
          <a:p>
            <a:r>
              <a:rPr lang="en-US" sz="3200" dirty="0"/>
              <a:t>You can often look at a warrant for arrest or Magistrate’s order, and determine whether the warrant was issued the same day as an alleged offense and sometimes whether the defendant was arrested at the scene of a crime. </a:t>
            </a:r>
          </a:p>
        </p:txBody>
      </p:sp>
    </p:spTree>
    <p:extLst>
      <p:ext uri="{BB962C8B-B14F-4D97-AF65-F5344CB8AC3E}">
        <p14:creationId xmlns:p14="http://schemas.microsoft.com/office/powerpoint/2010/main" val="1613286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828" y="131299"/>
            <a:ext cx="11660033" cy="1320800"/>
          </a:xfrm>
        </p:spPr>
        <p:txBody>
          <a:bodyPr/>
          <a:lstStyle/>
          <a:p>
            <a:r>
              <a:rPr lang="en-US" dirty="0"/>
              <a:t>Appearance Before a Magistrate (If arrested)</a:t>
            </a:r>
          </a:p>
        </p:txBody>
      </p:sp>
      <p:sp>
        <p:nvSpPr>
          <p:cNvPr id="3" name="Content Placeholder 2"/>
          <p:cNvSpPr>
            <a:spLocks noGrp="1"/>
          </p:cNvSpPr>
          <p:nvPr>
            <p:ph idx="1"/>
          </p:nvPr>
        </p:nvSpPr>
        <p:spPr>
          <a:xfrm>
            <a:off x="325641" y="908565"/>
            <a:ext cx="8596668" cy="1966911"/>
          </a:xfrm>
        </p:spPr>
        <p:txBody>
          <a:bodyPr>
            <a:noAutofit/>
          </a:bodyPr>
          <a:lstStyle/>
          <a:p>
            <a:r>
              <a:rPr lang="en-US" sz="3600" dirty="0"/>
              <a:t>A magistrate will set the first conditions of release as governed by statute shortly after arrest and then create a Release Order that governs the conditions under which a Defendant can be released prior to trial.</a:t>
            </a:r>
          </a:p>
          <a:p>
            <a:pPr lvl="1"/>
            <a:r>
              <a:rPr lang="en-US" sz="3200" dirty="0"/>
              <a:t>Typically NC Gen. Stat. 15A-534</a:t>
            </a:r>
          </a:p>
          <a:p>
            <a:pPr lvl="1"/>
            <a:r>
              <a:rPr lang="en-US" sz="3200" dirty="0"/>
              <a:t>Some crimes (e.g. DWI) have their own Pre-Trial Release statutes</a:t>
            </a:r>
          </a:p>
        </p:txBody>
      </p:sp>
    </p:spTree>
    <p:extLst>
      <p:ext uri="{BB962C8B-B14F-4D97-AF65-F5344CB8AC3E}">
        <p14:creationId xmlns:p14="http://schemas.microsoft.com/office/powerpoint/2010/main" val="3816042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439" y="215705"/>
            <a:ext cx="8596668" cy="1320800"/>
          </a:xfrm>
        </p:spPr>
        <p:txBody>
          <a:bodyPr/>
          <a:lstStyle/>
          <a:p>
            <a:r>
              <a:rPr lang="en-US" dirty="0"/>
              <a:t>Setting Conditions of Pretrial Release</a:t>
            </a:r>
            <a:br>
              <a:rPr lang="en-US" dirty="0"/>
            </a:br>
            <a:r>
              <a:rPr lang="en-US" dirty="0"/>
              <a:t>N.C. Gen. Stat. §15A-534(a)</a:t>
            </a:r>
          </a:p>
        </p:txBody>
      </p:sp>
      <p:sp>
        <p:nvSpPr>
          <p:cNvPr id="3" name="Content Placeholder 2"/>
          <p:cNvSpPr>
            <a:spLocks noGrp="1"/>
          </p:cNvSpPr>
          <p:nvPr>
            <p:ph idx="1"/>
          </p:nvPr>
        </p:nvSpPr>
        <p:spPr>
          <a:xfrm>
            <a:off x="283439" y="1536505"/>
            <a:ext cx="9634284" cy="4906498"/>
          </a:xfrm>
        </p:spPr>
        <p:txBody>
          <a:bodyPr>
            <a:normAutofit/>
          </a:bodyPr>
          <a:lstStyle/>
          <a:p>
            <a:pPr marL="0" indent="228600" algn="just">
              <a:spcBef>
                <a:spcPts val="0"/>
              </a:spcBef>
            </a:pPr>
            <a:r>
              <a:rPr lang="en-US" sz="2400" dirty="0">
                <a:solidFill>
                  <a:srgbClr val="000000"/>
                </a:solidFill>
                <a:latin typeface="Times New Roman" panose="02020603050405020304" pitchFamily="18" charset="0"/>
              </a:rPr>
              <a:t>(a)        In determining conditions of pretrial release a judicial official must impose at least one of the following conditions:</a:t>
            </a:r>
          </a:p>
          <a:p>
            <a:pPr marL="1143000" indent="-457200" algn="just">
              <a:spcBef>
                <a:spcPts val="0"/>
              </a:spcBef>
            </a:pPr>
            <a:r>
              <a:rPr lang="en-US" sz="2400" dirty="0">
                <a:solidFill>
                  <a:srgbClr val="000000"/>
                </a:solidFill>
                <a:latin typeface="Times New Roman" panose="02020603050405020304" pitchFamily="18" charset="0"/>
              </a:rPr>
              <a:t>(1)        Release the defendant on his written promise to appear.</a:t>
            </a:r>
          </a:p>
          <a:p>
            <a:pPr marL="1143000" indent="-457200" algn="just">
              <a:spcBef>
                <a:spcPts val="0"/>
              </a:spcBef>
            </a:pPr>
            <a:r>
              <a:rPr lang="en-US" sz="2400" dirty="0">
                <a:solidFill>
                  <a:srgbClr val="000000"/>
                </a:solidFill>
                <a:latin typeface="Times New Roman" panose="02020603050405020304" pitchFamily="18" charset="0"/>
              </a:rPr>
              <a:t>(2)        Release the defendant upon his execution of an unsecured appearance bond in an amount specified by the judicial official.</a:t>
            </a:r>
          </a:p>
          <a:p>
            <a:pPr marL="1143000" indent="-457200" algn="just">
              <a:spcBef>
                <a:spcPts val="0"/>
              </a:spcBef>
            </a:pPr>
            <a:r>
              <a:rPr lang="en-US" sz="2400" dirty="0">
                <a:solidFill>
                  <a:srgbClr val="000000"/>
                </a:solidFill>
                <a:latin typeface="Times New Roman" panose="02020603050405020304" pitchFamily="18" charset="0"/>
              </a:rPr>
              <a:t>(3)        Place the defendant in the custody of a designated person or organization agreeing to supervise him.</a:t>
            </a:r>
          </a:p>
          <a:p>
            <a:pPr marL="1143000" indent="-457200" algn="just">
              <a:spcBef>
                <a:spcPts val="0"/>
              </a:spcBef>
            </a:pPr>
            <a:r>
              <a:rPr lang="en-US" sz="2400" dirty="0">
                <a:solidFill>
                  <a:srgbClr val="000000"/>
                </a:solidFill>
                <a:latin typeface="Times New Roman" panose="02020603050405020304" pitchFamily="18" charset="0"/>
              </a:rPr>
              <a:t>(4)        Require the execution of an appearance bond in a specified amount secured by a cash deposit of the full amount of the bond, by a mortgage pursuant to G.S. 58-74-5, or by at least one solvent surety.</a:t>
            </a:r>
          </a:p>
          <a:p>
            <a:pPr marL="1143000" indent="-457200" algn="just">
              <a:spcBef>
                <a:spcPts val="0"/>
              </a:spcBef>
            </a:pPr>
            <a:r>
              <a:rPr lang="en-US" sz="2400" dirty="0">
                <a:solidFill>
                  <a:srgbClr val="000000"/>
                </a:solidFill>
                <a:latin typeface="Times New Roman" panose="02020603050405020304" pitchFamily="18" charset="0"/>
              </a:rPr>
              <a:t>(5)        House arrest with electronic monitoring.</a:t>
            </a:r>
          </a:p>
        </p:txBody>
      </p:sp>
    </p:spTree>
    <p:extLst>
      <p:ext uri="{BB962C8B-B14F-4D97-AF65-F5344CB8AC3E}">
        <p14:creationId xmlns:p14="http://schemas.microsoft.com/office/powerpoint/2010/main" val="939330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Conditions of Pretrial Release</a:t>
            </a:r>
            <a:br>
              <a:rPr lang="en-US" dirty="0"/>
            </a:br>
            <a:r>
              <a:rPr lang="en-US" dirty="0"/>
              <a:t>N.C. Gen. Stat. §15A-534(c)</a:t>
            </a:r>
          </a:p>
        </p:txBody>
      </p:sp>
      <p:sp>
        <p:nvSpPr>
          <p:cNvPr id="3" name="Content Placeholder 2"/>
          <p:cNvSpPr>
            <a:spLocks noGrp="1"/>
          </p:cNvSpPr>
          <p:nvPr>
            <p:ph idx="1"/>
          </p:nvPr>
        </p:nvSpPr>
        <p:spPr/>
        <p:txBody>
          <a:bodyPr>
            <a:normAutofit lnSpcReduction="10000"/>
          </a:bodyPr>
          <a:lstStyle/>
          <a:p>
            <a:pPr lvl="0">
              <a:buClr>
                <a:srgbClr val="90C226"/>
              </a:buClr>
            </a:pPr>
            <a:r>
              <a:rPr lang="en-US" sz="2400" dirty="0">
                <a:solidFill>
                  <a:srgbClr val="000000"/>
                </a:solidFill>
                <a:latin typeface="Times New Roman" panose="02020603050405020304" pitchFamily="18" charset="0"/>
              </a:rPr>
              <a:t>(c)        In determining which conditions of release to impose, the judicial official must, on the basis of available information, take into account the nature and circumstances of the offense charged; the weight of the evidence against the defendant; the defendant's family ties, employment, financial resources, character, and mental condition; whether the defendant is intoxicated to such a degree that he would be endangered by being released without supervision; the length of his residence in the community; his record of convictions; his history of flight to avoid prosecution or failure to appear at court proceedings; and any other evidence relevant to the issue of pretrial release.</a:t>
            </a:r>
            <a:endParaRPr lang="en-US" sz="2400" dirty="0">
              <a:solidFill>
                <a:prstClr val="black">
                  <a:lumMod val="75000"/>
                  <a:lumOff val="25000"/>
                </a:prstClr>
              </a:solidFill>
            </a:endParaRPr>
          </a:p>
          <a:p>
            <a:endParaRPr lang="en-US" dirty="0"/>
          </a:p>
        </p:txBody>
      </p:sp>
    </p:spTree>
    <p:extLst>
      <p:ext uri="{BB962C8B-B14F-4D97-AF65-F5344CB8AC3E}">
        <p14:creationId xmlns:p14="http://schemas.microsoft.com/office/powerpoint/2010/main" val="321994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Go to the Digital Case File and Look Over the Conditions of Release Order</a:t>
            </a:r>
          </a:p>
        </p:txBody>
      </p:sp>
      <p:sp>
        <p:nvSpPr>
          <p:cNvPr id="3" name="Content Placeholder 2"/>
          <p:cNvSpPr>
            <a:spLocks noGrp="1"/>
          </p:cNvSpPr>
          <p:nvPr>
            <p:ph idx="1"/>
          </p:nvPr>
        </p:nvSpPr>
        <p:spPr/>
        <p:txBody>
          <a:bodyPr>
            <a:normAutofit/>
          </a:bodyPr>
          <a:lstStyle/>
          <a:p>
            <a:r>
              <a:rPr lang="en-US" sz="2800" dirty="0"/>
              <a:t>What is the bond set at?</a:t>
            </a:r>
          </a:p>
          <a:p>
            <a:r>
              <a:rPr lang="en-US" sz="2800" dirty="0"/>
              <a:t>Is this bond secured or unsecured?</a:t>
            </a:r>
          </a:p>
          <a:p>
            <a:r>
              <a:rPr lang="en-US" sz="2800" dirty="0"/>
              <a:t>When is the Defendant’s court date if he is out of custody?</a:t>
            </a:r>
          </a:p>
          <a:p>
            <a:r>
              <a:rPr lang="en-US" sz="2800" dirty="0"/>
              <a:t>If he is still in custody, when will his next court date be?</a:t>
            </a:r>
          </a:p>
        </p:txBody>
      </p:sp>
    </p:spTree>
    <p:extLst>
      <p:ext uri="{BB962C8B-B14F-4D97-AF65-F5344CB8AC3E}">
        <p14:creationId xmlns:p14="http://schemas.microsoft.com/office/powerpoint/2010/main" val="338025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a:off x="292100" y="3263900"/>
            <a:ext cx="9588500" cy="101600"/>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0" y="431800"/>
            <a:ext cx="3302699" cy="369332"/>
          </a:xfrm>
          <a:prstGeom prst="rect">
            <a:avLst/>
          </a:prstGeom>
          <a:noFill/>
        </p:spPr>
        <p:txBody>
          <a:bodyPr wrap="none" rtlCol="0">
            <a:spAutoFit/>
          </a:bodyPr>
          <a:lstStyle/>
          <a:p>
            <a:r>
              <a:rPr lang="en-US" dirty="0"/>
              <a:t>Charge With or Without Arrest</a:t>
            </a:r>
          </a:p>
        </p:txBody>
      </p:sp>
      <p:cxnSp>
        <p:nvCxnSpPr>
          <p:cNvPr id="8" name="Straight Arrow Connector 7"/>
          <p:cNvCxnSpPr/>
          <p:nvPr/>
        </p:nvCxnSpPr>
        <p:spPr>
          <a:xfrm flipV="1">
            <a:off x="1104900" y="801132"/>
            <a:ext cx="50800" cy="24627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1675373" y="1376397"/>
            <a:ext cx="3926139" cy="1200329"/>
          </a:xfrm>
          <a:prstGeom prst="rect">
            <a:avLst/>
          </a:prstGeom>
          <a:noFill/>
        </p:spPr>
        <p:txBody>
          <a:bodyPr wrap="none" rtlCol="0">
            <a:spAutoFit/>
          </a:bodyPr>
          <a:lstStyle/>
          <a:p>
            <a:r>
              <a:rPr lang="en-US" dirty="0"/>
              <a:t>First Appearance in District Court to</a:t>
            </a:r>
          </a:p>
          <a:p>
            <a:r>
              <a:rPr lang="en-US" dirty="0"/>
              <a:t>address Counsel. If still in jail, </a:t>
            </a:r>
          </a:p>
          <a:p>
            <a:r>
              <a:rPr lang="en-US" dirty="0"/>
              <a:t>District Court Judge can address </a:t>
            </a:r>
          </a:p>
          <a:p>
            <a:r>
              <a:rPr lang="en-US" dirty="0"/>
              <a:t>bond again</a:t>
            </a:r>
          </a:p>
        </p:txBody>
      </p:sp>
      <p:cxnSp>
        <p:nvCxnSpPr>
          <p:cNvPr id="11" name="Straight Arrow Connector 10"/>
          <p:cNvCxnSpPr/>
          <p:nvPr/>
        </p:nvCxnSpPr>
        <p:spPr>
          <a:xfrm flipH="1">
            <a:off x="1092549" y="3293418"/>
            <a:ext cx="12700" cy="59690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2634877" y="5409505"/>
            <a:ext cx="3124573" cy="369332"/>
          </a:xfrm>
          <a:prstGeom prst="rect">
            <a:avLst/>
          </a:prstGeom>
          <a:noFill/>
        </p:spPr>
        <p:txBody>
          <a:bodyPr wrap="none" rtlCol="0">
            <a:spAutoFit/>
          </a:bodyPr>
          <a:lstStyle/>
          <a:p>
            <a:r>
              <a:rPr lang="en-US" dirty="0"/>
              <a:t>Bond Motion if Client in Jail</a:t>
            </a:r>
          </a:p>
        </p:txBody>
      </p:sp>
      <p:sp>
        <p:nvSpPr>
          <p:cNvPr id="15" name="TextBox 14"/>
          <p:cNvSpPr txBox="1"/>
          <p:nvPr/>
        </p:nvSpPr>
        <p:spPr>
          <a:xfrm>
            <a:off x="228109" y="4064337"/>
            <a:ext cx="2994731" cy="646331"/>
          </a:xfrm>
          <a:prstGeom prst="rect">
            <a:avLst/>
          </a:prstGeom>
          <a:noFill/>
        </p:spPr>
        <p:txBody>
          <a:bodyPr wrap="none" rtlCol="0">
            <a:spAutoFit/>
          </a:bodyPr>
          <a:lstStyle/>
          <a:p>
            <a:r>
              <a:rPr lang="en-US" dirty="0"/>
              <a:t>If arrested, Magistrate will</a:t>
            </a:r>
          </a:p>
          <a:p>
            <a:r>
              <a:rPr lang="en-US" dirty="0"/>
              <a:t> set first bond immediately</a:t>
            </a:r>
          </a:p>
        </p:txBody>
      </p:sp>
      <p:cxnSp>
        <p:nvCxnSpPr>
          <p:cNvPr id="17" name="Straight Arrow Connector 16"/>
          <p:cNvCxnSpPr/>
          <p:nvPr/>
        </p:nvCxnSpPr>
        <p:spPr>
          <a:xfrm flipV="1">
            <a:off x="2959100" y="2626836"/>
            <a:ext cx="12700" cy="625375"/>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4039601" y="3340100"/>
            <a:ext cx="0" cy="195580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4197163" y="321965"/>
            <a:ext cx="5069273" cy="923330"/>
          </a:xfrm>
          <a:prstGeom prst="rect">
            <a:avLst/>
          </a:prstGeom>
          <a:noFill/>
        </p:spPr>
        <p:txBody>
          <a:bodyPr wrap="none" rtlCol="0">
            <a:spAutoFit/>
          </a:bodyPr>
          <a:lstStyle/>
          <a:p>
            <a:r>
              <a:rPr lang="en-US" dirty="0"/>
              <a:t>Trial, Plea, Dismissal if Misdemeanor or Felony </a:t>
            </a:r>
          </a:p>
          <a:p>
            <a:r>
              <a:rPr lang="en-US" dirty="0"/>
              <a:t>reduced to Misdemeanor </a:t>
            </a:r>
          </a:p>
          <a:p>
            <a:r>
              <a:rPr lang="en-US" dirty="0"/>
              <a:t>in District Court</a:t>
            </a:r>
          </a:p>
        </p:txBody>
      </p:sp>
      <p:sp>
        <p:nvSpPr>
          <p:cNvPr id="21" name="TextBox 20"/>
          <p:cNvSpPr txBox="1"/>
          <p:nvPr/>
        </p:nvSpPr>
        <p:spPr>
          <a:xfrm>
            <a:off x="5283200" y="3885163"/>
            <a:ext cx="2865143" cy="923330"/>
          </a:xfrm>
          <a:prstGeom prst="rect">
            <a:avLst/>
          </a:prstGeom>
          <a:noFill/>
        </p:spPr>
        <p:txBody>
          <a:bodyPr wrap="none" rtlCol="0">
            <a:spAutoFit/>
          </a:bodyPr>
          <a:lstStyle/>
          <a:p>
            <a:r>
              <a:rPr lang="en-US" dirty="0"/>
              <a:t>Indictment to </a:t>
            </a:r>
          </a:p>
          <a:p>
            <a:r>
              <a:rPr lang="en-US" dirty="0"/>
              <a:t>Superior Court if Felony </a:t>
            </a:r>
          </a:p>
          <a:p>
            <a:r>
              <a:rPr lang="en-US" dirty="0"/>
              <a:t>and Request for Discovery</a:t>
            </a:r>
          </a:p>
        </p:txBody>
      </p:sp>
      <p:cxnSp>
        <p:nvCxnSpPr>
          <p:cNvPr id="25" name="Straight Arrow Connector 24"/>
          <p:cNvCxnSpPr/>
          <p:nvPr/>
        </p:nvCxnSpPr>
        <p:spPr>
          <a:xfrm flipV="1">
            <a:off x="5981700" y="1245295"/>
            <a:ext cx="25400" cy="2044005"/>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a:off x="6286966" y="3340100"/>
            <a:ext cx="0" cy="545063"/>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6255620" y="1764958"/>
            <a:ext cx="2762295" cy="646331"/>
          </a:xfrm>
          <a:prstGeom prst="rect">
            <a:avLst/>
          </a:prstGeom>
          <a:noFill/>
        </p:spPr>
        <p:txBody>
          <a:bodyPr wrap="none" rtlCol="0">
            <a:spAutoFit/>
          </a:bodyPr>
          <a:lstStyle/>
          <a:p>
            <a:r>
              <a:rPr lang="en-US" dirty="0"/>
              <a:t>Trial, Plea, Dismissal of</a:t>
            </a:r>
          </a:p>
          <a:p>
            <a:r>
              <a:rPr lang="en-US" dirty="0"/>
              <a:t> Felony in Superior Court</a:t>
            </a:r>
          </a:p>
        </p:txBody>
      </p:sp>
      <p:sp>
        <p:nvSpPr>
          <p:cNvPr id="29" name="TextBox 28"/>
          <p:cNvSpPr txBox="1"/>
          <p:nvPr/>
        </p:nvSpPr>
        <p:spPr>
          <a:xfrm>
            <a:off x="8245876" y="5132506"/>
            <a:ext cx="1544077" cy="646331"/>
          </a:xfrm>
          <a:prstGeom prst="rect">
            <a:avLst/>
          </a:prstGeom>
          <a:noFill/>
        </p:spPr>
        <p:txBody>
          <a:bodyPr wrap="none" rtlCol="0">
            <a:spAutoFit/>
          </a:bodyPr>
          <a:lstStyle/>
          <a:p>
            <a:r>
              <a:rPr lang="en-US" dirty="0"/>
              <a:t>Sentencing,</a:t>
            </a:r>
          </a:p>
          <a:p>
            <a:r>
              <a:rPr lang="en-US" dirty="0"/>
              <a:t> if Applicable</a:t>
            </a:r>
          </a:p>
        </p:txBody>
      </p:sp>
      <p:cxnSp>
        <p:nvCxnSpPr>
          <p:cNvPr id="31" name="Straight Arrow Connector 30"/>
          <p:cNvCxnSpPr>
            <a:endCxn id="28" idx="2"/>
          </p:cNvCxnSpPr>
          <p:nvPr/>
        </p:nvCxnSpPr>
        <p:spPr>
          <a:xfrm flipV="1">
            <a:off x="7636767" y="2411289"/>
            <a:ext cx="1" cy="878011"/>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a:endCxn id="29" idx="0"/>
          </p:cNvCxnSpPr>
          <p:nvPr/>
        </p:nvCxnSpPr>
        <p:spPr>
          <a:xfrm>
            <a:off x="9017914" y="3352800"/>
            <a:ext cx="1" cy="1779706"/>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3" name="Straight Arrow Connector 2"/>
          <p:cNvCxnSpPr/>
          <p:nvPr/>
        </p:nvCxnSpPr>
        <p:spPr>
          <a:xfrm flipH="1" flipV="1">
            <a:off x="3080825" y="3474721"/>
            <a:ext cx="661181" cy="589616"/>
          </a:xfrm>
          <a:prstGeom prst="straightConnector1">
            <a:avLst/>
          </a:prstGeom>
          <a:ln w="8255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2596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0715"/>
            <a:ext cx="9274002" cy="1320800"/>
          </a:xfrm>
        </p:spPr>
        <p:txBody>
          <a:bodyPr/>
          <a:lstStyle/>
          <a:p>
            <a:r>
              <a:rPr lang="en-US" dirty="0"/>
              <a:t>First Appearances N.C. Gen. Stat. §15A-601 </a:t>
            </a:r>
          </a:p>
        </p:txBody>
      </p:sp>
      <p:sp>
        <p:nvSpPr>
          <p:cNvPr id="3" name="Content Placeholder 2"/>
          <p:cNvSpPr>
            <a:spLocks noGrp="1"/>
          </p:cNvSpPr>
          <p:nvPr>
            <p:ph idx="1"/>
          </p:nvPr>
        </p:nvSpPr>
        <p:spPr>
          <a:xfrm>
            <a:off x="618978" y="1322363"/>
            <a:ext cx="9172136" cy="4719000"/>
          </a:xfrm>
        </p:spPr>
        <p:txBody>
          <a:bodyPr>
            <a:noAutofit/>
          </a:bodyPr>
          <a:lstStyle/>
          <a:p>
            <a:r>
              <a:rPr lang="en-US" sz="2400" dirty="0"/>
              <a:t>(a) Any defendant charged in a magistrate's order under G.S. 15A-511 or criminal process under Article 17 of this Chapter, Criminal Process, with a crime in the original jurisdiction of the superior court must be brought before a district court judge in the district court district as defined in G.S. 7A-133 in which the crime is charged to have been committed. This first appearance before a district court judge is not a critical stage of the proceedings against the defendant.</a:t>
            </a:r>
          </a:p>
          <a:p>
            <a:endParaRPr lang="en-US" sz="2400" dirty="0"/>
          </a:p>
          <a:p>
            <a:r>
              <a:rPr lang="en-US" sz="2400" dirty="0"/>
              <a:t>(c) Unless the defendant is released pursuant to Article 26 of this Chapter, Bail, first appearance before a district court judge must be held within 96 hours after the defendant is taken into custody or at the first regular session of the district court in the county, whichever occurs first. </a:t>
            </a:r>
          </a:p>
        </p:txBody>
      </p:sp>
    </p:spTree>
    <p:extLst>
      <p:ext uri="{BB962C8B-B14F-4D97-AF65-F5344CB8AC3E}">
        <p14:creationId xmlns:p14="http://schemas.microsoft.com/office/powerpoint/2010/main" val="1010580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0715"/>
            <a:ext cx="9274002" cy="1320800"/>
          </a:xfrm>
        </p:spPr>
        <p:txBody>
          <a:bodyPr/>
          <a:lstStyle/>
          <a:p>
            <a:r>
              <a:rPr lang="en-US" dirty="0"/>
              <a:t>First Appearances N.C. Gen. Stat. §15A-601 </a:t>
            </a:r>
          </a:p>
        </p:txBody>
      </p:sp>
      <p:sp>
        <p:nvSpPr>
          <p:cNvPr id="3" name="Content Placeholder 2"/>
          <p:cNvSpPr>
            <a:spLocks noGrp="1"/>
          </p:cNvSpPr>
          <p:nvPr>
            <p:ph idx="1"/>
          </p:nvPr>
        </p:nvSpPr>
        <p:spPr>
          <a:xfrm>
            <a:off x="618978" y="1322363"/>
            <a:ext cx="8655024" cy="4719000"/>
          </a:xfrm>
        </p:spPr>
        <p:txBody>
          <a:bodyPr>
            <a:normAutofit/>
          </a:bodyPr>
          <a:lstStyle/>
          <a:p>
            <a:r>
              <a:rPr lang="en-US" sz="2800" dirty="0"/>
              <a:t>If arrested and can’t bond out of jail</a:t>
            </a:r>
          </a:p>
          <a:p>
            <a:pPr lvl="1"/>
            <a:r>
              <a:rPr lang="en-US" sz="2400" dirty="0"/>
              <a:t>Defendant is entitled to a quick (usually 48 hours) first appearance before a District Court Judge to be notified of maximum punishment, address counsel, have conditions of pretrial release reassessed. </a:t>
            </a:r>
          </a:p>
          <a:p>
            <a:pPr lvl="1"/>
            <a:r>
              <a:rPr lang="en-US" sz="2400" dirty="0"/>
              <a:t>In Guilford County, these are held in Court 2C at 2:00 PM every weekday.</a:t>
            </a:r>
          </a:p>
          <a:p>
            <a:r>
              <a:rPr lang="en-US" sz="2800" dirty="0"/>
              <a:t>If out on pretrial release</a:t>
            </a:r>
          </a:p>
          <a:p>
            <a:pPr lvl="1"/>
            <a:r>
              <a:rPr lang="en-US" sz="2400" dirty="0"/>
              <a:t>Court date will be further out (typically a month) in Court 1B at 8:30 AM</a:t>
            </a:r>
          </a:p>
        </p:txBody>
      </p:sp>
    </p:spTree>
    <p:extLst>
      <p:ext uri="{BB962C8B-B14F-4D97-AF65-F5344CB8AC3E}">
        <p14:creationId xmlns:p14="http://schemas.microsoft.com/office/powerpoint/2010/main" val="52166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Addressing Counsel</a:t>
            </a:r>
          </a:p>
        </p:txBody>
      </p:sp>
      <p:sp>
        <p:nvSpPr>
          <p:cNvPr id="3" name="Content Placeholder 2"/>
          <p:cNvSpPr>
            <a:spLocks noGrp="1"/>
          </p:cNvSpPr>
          <p:nvPr>
            <p:ph idx="1"/>
          </p:nvPr>
        </p:nvSpPr>
        <p:spPr/>
        <p:txBody>
          <a:bodyPr>
            <a:normAutofit/>
          </a:bodyPr>
          <a:lstStyle/>
          <a:p>
            <a:r>
              <a:rPr lang="en-US" sz="2800" dirty="0"/>
              <a:t>At first Appearance, defendant is notified of the crimes against them and given the opportunity to either</a:t>
            </a:r>
          </a:p>
          <a:p>
            <a:pPr lvl="1"/>
            <a:r>
              <a:rPr lang="en-US" sz="2400" dirty="0"/>
              <a:t>Request that the Court appoint them an assigned attorney</a:t>
            </a:r>
          </a:p>
          <a:p>
            <a:pPr lvl="1"/>
            <a:r>
              <a:rPr lang="en-US" sz="2400" dirty="0"/>
              <a:t>Waive right assigned counsel and request to hire their own attorney, or</a:t>
            </a:r>
          </a:p>
          <a:p>
            <a:pPr lvl="1"/>
            <a:r>
              <a:rPr lang="en-US" sz="2400" dirty="0"/>
              <a:t>Waive right to all counsel and represent themselves.</a:t>
            </a:r>
          </a:p>
        </p:txBody>
      </p:sp>
    </p:spTree>
    <p:extLst>
      <p:ext uri="{BB962C8B-B14F-4D97-AF65-F5344CB8AC3E}">
        <p14:creationId xmlns:p14="http://schemas.microsoft.com/office/powerpoint/2010/main" val="3876799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8900"/>
            <a:ext cx="9108902" cy="1320800"/>
          </a:xfrm>
        </p:spPr>
        <p:txBody>
          <a:bodyPr>
            <a:noAutofit/>
          </a:bodyPr>
          <a:lstStyle/>
          <a:p>
            <a:r>
              <a:rPr lang="en-US" sz="4800" dirty="0"/>
              <a:t>Types of Crime in North Carolina</a:t>
            </a:r>
          </a:p>
        </p:txBody>
      </p:sp>
      <p:sp>
        <p:nvSpPr>
          <p:cNvPr id="3" name="Content Placeholder 2"/>
          <p:cNvSpPr>
            <a:spLocks noGrp="1"/>
          </p:cNvSpPr>
          <p:nvPr>
            <p:ph idx="1"/>
          </p:nvPr>
        </p:nvSpPr>
        <p:spPr>
          <a:xfrm>
            <a:off x="537634" y="1563689"/>
            <a:ext cx="9355666" cy="4748211"/>
          </a:xfrm>
        </p:spPr>
        <p:txBody>
          <a:bodyPr>
            <a:normAutofit/>
          </a:bodyPr>
          <a:lstStyle/>
          <a:p>
            <a:r>
              <a:rPr lang="en-US" sz="4000" dirty="0"/>
              <a:t>Misdemeanors</a:t>
            </a:r>
          </a:p>
          <a:p>
            <a:pPr lvl="1"/>
            <a:r>
              <a:rPr lang="en-US" sz="2000" dirty="0"/>
              <a:t>Driving While Impaired, Driving While License Revoked, Simple Assault, Possession of Marijuana Less Than 1.5 Ounces, Assault on a Female, Communicating Threats, Larceny under $1,000, Assault with a Deadly Weapon, Trespass</a:t>
            </a:r>
          </a:p>
          <a:p>
            <a:r>
              <a:rPr lang="en-US" sz="4000" dirty="0"/>
              <a:t>Felonies</a:t>
            </a:r>
          </a:p>
          <a:p>
            <a:pPr lvl="1"/>
            <a:r>
              <a:rPr lang="en-US" sz="2000" dirty="0"/>
              <a:t>Obtaining Property by False Pretenses, Breaking and Entering, PWISD Marijuana, Possession of Cocaine, Robbery, Rape, Murder, Identity Theft, Trafficking Controlled Substances</a:t>
            </a:r>
          </a:p>
        </p:txBody>
      </p:sp>
    </p:spTree>
    <p:extLst>
      <p:ext uri="{BB962C8B-B14F-4D97-AF65-F5344CB8AC3E}">
        <p14:creationId xmlns:p14="http://schemas.microsoft.com/office/powerpoint/2010/main" val="1071574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Addressing Counsel Documents</a:t>
            </a:r>
          </a:p>
        </p:txBody>
      </p:sp>
      <p:sp>
        <p:nvSpPr>
          <p:cNvPr id="3" name="Content Placeholder 2"/>
          <p:cNvSpPr>
            <a:spLocks noGrp="1"/>
          </p:cNvSpPr>
          <p:nvPr>
            <p:ph idx="1"/>
          </p:nvPr>
        </p:nvSpPr>
        <p:spPr/>
        <p:txBody>
          <a:bodyPr/>
          <a:lstStyle/>
          <a:p>
            <a:r>
              <a:rPr lang="en-US" sz="2800" dirty="0"/>
              <a:t>Waiving counsel</a:t>
            </a:r>
          </a:p>
          <a:p>
            <a:pPr lvl="1"/>
            <a:r>
              <a:rPr lang="en-US" sz="2400" dirty="0">
                <a:hlinkClick r:id="rId2"/>
              </a:rPr>
              <a:t>http://www.nccourts.org/Forms/Documents/686.pdf</a:t>
            </a:r>
            <a:endParaRPr lang="en-US" sz="2400" dirty="0"/>
          </a:p>
          <a:p>
            <a:r>
              <a:rPr lang="en-US" sz="2800" dirty="0"/>
              <a:t>Affidavit of </a:t>
            </a:r>
            <a:r>
              <a:rPr lang="en-US" sz="2800" dirty="0" err="1"/>
              <a:t>Indigency</a:t>
            </a:r>
            <a:r>
              <a:rPr lang="en-US" sz="2800" dirty="0"/>
              <a:t> </a:t>
            </a:r>
          </a:p>
          <a:p>
            <a:pPr lvl="1"/>
            <a:r>
              <a:rPr lang="en-US" sz="2400" dirty="0">
                <a:hlinkClick r:id="rId3"/>
              </a:rPr>
              <a:t>http://www.nccourts.org/Forms/Documents/687.pdf</a:t>
            </a:r>
            <a:r>
              <a:rPr lang="en-US" sz="2400" dirty="0"/>
              <a:t> </a:t>
            </a:r>
          </a:p>
          <a:p>
            <a:r>
              <a:rPr lang="en-US" sz="2800" dirty="0"/>
              <a:t>Assignment of Counsel</a:t>
            </a:r>
          </a:p>
          <a:p>
            <a:pPr lvl="1"/>
            <a:r>
              <a:rPr lang="en-US" sz="2400" dirty="0">
                <a:hlinkClick r:id="rId4"/>
              </a:rPr>
              <a:t>http://www.nccourts.org/Forms/Documents/827.pdf</a:t>
            </a:r>
            <a:endParaRPr lang="en-US" sz="2400" dirty="0"/>
          </a:p>
          <a:p>
            <a:pPr lvl="1"/>
            <a:endParaRPr lang="en-US" dirty="0"/>
          </a:p>
        </p:txBody>
      </p:sp>
    </p:spTree>
    <p:extLst>
      <p:ext uri="{BB962C8B-B14F-4D97-AF65-F5344CB8AC3E}">
        <p14:creationId xmlns:p14="http://schemas.microsoft.com/office/powerpoint/2010/main" val="585356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a:off x="292100" y="3263900"/>
            <a:ext cx="9588500" cy="101600"/>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0" y="431800"/>
            <a:ext cx="3302699" cy="369332"/>
          </a:xfrm>
          <a:prstGeom prst="rect">
            <a:avLst/>
          </a:prstGeom>
          <a:noFill/>
        </p:spPr>
        <p:txBody>
          <a:bodyPr wrap="none" rtlCol="0">
            <a:spAutoFit/>
          </a:bodyPr>
          <a:lstStyle/>
          <a:p>
            <a:r>
              <a:rPr lang="en-US" dirty="0"/>
              <a:t>Charge With or Without Arrest</a:t>
            </a:r>
          </a:p>
        </p:txBody>
      </p:sp>
      <p:cxnSp>
        <p:nvCxnSpPr>
          <p:cNvPr id="8" name="Straight Arrow Connector 7"/>
          <p:cNvCxnSpPr/>
          <p:nvPr/>
        </p:nvCxnSpPr>
        <p:spPr>
          <a:xfrm flipV="1">
            <a:off x="1104900" y="801132"/>
            <a:ext cx="50800" cy="24627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1675373" y="1376397"/>
            <a:ext cx="3926139" cy="1200329"/>
          </a:xfrm>
          <a:prstGeom prst="rect">
            <a:avLst/>
          </a:prstGeom>
          <a:noFill/>
        </p:spPr>
        <p:txBody>
          <a:bodyPr wrap="none" rtlCol="0">
            <a:spAutoFit/>
          </a:bodyPr>
          <a:lstStyle/>
          <a:p>
            <a:r>
              <a:rPr lang="en-US" dirty="0"/>
              <a:t>First Appearance in District Court to</a:t>
            </a:r>
          </a:p>
          <a:p>
            <a:r>
              <a:rPr lang="en-US" dirty="0"/>
              <a:t>address Counsel. If still in jail, </a:t>
            </a:r>
          </a:p>
          <a:p>
            <a:r>
              <a:rPr lang="en-US" dirty="0"/>
              <a:t>District Court Judge can address </a:t>
            </a:r>
          </a:p>
          <a:p>
            <a:r>
              <a:rPr lang="en-US" dirty="0"/>
              <a:t>bond again</a:t>
            </a:r>
          </a:p>
        </p:txBody>
      </p:sp>
      <p:cxnSp>
        <p:nvCxnSpPr>
          <p:cNvPr id="11" name="Straight Arrow Connector 10"/>
          <p:cNvCxnSpPr/>
          <p:nvPr/>
        </p:nvCxnSpPr>
        <p:spPr>
          <a:xfrm flipH="1">
            <a:off x="1092549" y="3293418"/>
            <a:ext cx="12700" cy="59690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2634877" y="5409505"/>
            <a:ext cx="3124573" cy="369332"/>
          </a:xfrm>
          <a:prstGeom prst="rect">
            <a:avLst/>
          </a:prstGeom>
          <a:noFill/>
        </p:spPr>
        <p:txBody>
          <a:bodyPr wrap="none" rtlCol="0">
            <a:spAutoFit/>
          </a:bodyPr>
          <a:lstStyle/>
          <a:p>
            <a:r>
              <a:rPr lang="en-US" dirty="0"/>
              <a:t>Bond Motion if Client in Jail</a:t>
            </a:r>
          </a:p>
        </p:txBody>
      </p:sp>
      <p:sp>
        <p:nvSpPr>
          <p:cNvPr id="15" name="TextBox 14"/>
          <p:cNvSpPr txBox="1"/>
          <p:nvPr/>
        </p:nvSpPr>
        <p:spPr>
          <a:xfrm>
            <a:off x="228109" y="4064337"/>
            <a:ext cx="2994731" cy="646331"/>
          </a:xfrm>
          <a:prstGeom prst="rect">
            <a:avLst/>
          </a:prstGeom>
          <a:noFill/>
        </p:spPr>
        <p:txBody>
          <a:bodyPr wrap="none" rtlCol="0">
            <a:spAutoFit/>
          </a:bodyPr>
          <a:lstStyle/>
          <a:p>
            <a:r>
              <a:rPr lang="en-US" dirty="0"/>
              <a:t>If arrested, Magistrate will</a:t>
            </a:r>
          </a:p>
          <a:p>
            <a:r>
              <a:rPr lang="en-US" dirty="0"/>
              <a:t> set first bond immediately</a:t>
            </a:r>
          </a:p>
        </p:txBody>
      </p:sp>
      <p:cxnSp>
        <p:nvCxnSpPr>
          <p:cNvPr id="17" name="Straight Arrow Connector 16"/>
          <p:cNvCxnSpPr/>
          <p:nvPr/>
        </p:nvCxnSpPr>
        <p:spPr>
          <a:xfrm flipV="1">
            <a:off x="2959100" y="2626836"/>
            <a:ext cx="12700" cy="625375"/>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4039601" y="3340100"/>
            <a:ext cx="0" cy="195580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4197163" y="321965"/>
            <a:ext cx="5069273" cy="923330"/>
          </a:xfrm>
          <a:prstGeom prst="rect">
            <a:avLst/>
          </a:prstGeom>
          <a:noFill/>
        </p:spPr>
        <p:txBody>
          <a:bodyPr wrap="none" rtlCol="0">
            <a:spAutoFit/>
          </a:bodyPr>
          <a:lstStyle/>
          <a:p>
            <a:r>
              <a:rPr lang="en-US" dirty="0"/>
              <a:t>Trial, Plea, Dismissal if Misdemeanor or Felony </a:t>
            </a:r>
          </a:p>
          <a:p>
            <a:r>
              <a:rPr lang="en-US" dirty="0"/>
              <a:t>reduced to Misdemeanor </a:t>
            </a:r>
          </a:p>
          <a:p>
            <a:r>
              <a:rPr lang="en-US" dirty="0"/>
              <a:t>in District Court</a:t>
            </a:r>
          </a:p>
        </p:txBody>
      </p:sp>
      <p:sp>
        <p:nvSpPr>
          <p:cNvPr id="21" name="TextBox 20"/>
          <p:cNvSpPr txBox="1"/>
          <p:nvPr/>
        </p:nvSpPr>
        <p:spPr>
          <a:xfrm>
            <a:off x="5283200" y="3885163"/>
            <a:ext cx="2865143" cy="923330"/>
          </a:xfrm>
          <a:prstGeom prst="rect">
            <a:avLst/>
          </a:prstGeom>
          <a:noFill/>
        </p:spPr>
        <p:txBody>
          <a:bodyPr wrap="none" rtlCol="0">
            <a:spAutoFit/>
          </a:bodyPr>
          <a:lstStyle/>
          <a:p>
            <a:r>
              <a:rPr lang="en-US" dirty="0"/>
              <a:t>Indictment to </a:t>
            </a:r>
          </a:p>
          <a:p>
            <a:r>
              <a:rPr lang="en-US" dirty="0"/>
              <a:t>Superior Court if Felony </a:t>
            </a:r>
          </a:p>
          <a:p>
            <a:r>
              <a:rPr lang="en-US" dirty="0"/>
              <a:t>and Request for Discovery</a:t>
            </a:r>
          </a:p>
        </p:txBody>
      </p:sp>
      <p:cxnSp>
        <p:nvCxnSpPr>
          <p:cNvPr id="25" name="Straight Arrow Connector 24"/>
          <p:cNvCxnSpPr/>
          <p:nvPr/>
        </p:nvCxnSpPr>
        <p:spPr>
          <a:xfrm flipV="1">
            <a:off x="5981700" y="1245295"/>
            <a:ext cx="25400" cy="2044005"/>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a:off x="6286966" y="3340100"/>
            <a:ext cx="0" cy="545063"/>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6255620" y="1764958"/>
            <a:ext cx="2762295" cy="646331"/>
          </a:xfrm>
          <a:prstGeom prst="rect">
            <a:avLst/>
          </a:prstGeom>
          <a:noFill/>
        </p:spPr>
        <p:txBody>
          <a:bodyPr wrap="none" rtlCol="0">
            <a:spAutoFit/>
          </a:bodyPr>
          <a:lstStyle/>
          <a:p>
            <a:r>
              <a:rPr lang="en-US" dirty="0"/>
              <a:t>Trial, Plea, Dismissal of</a:t>
            </a:r>
          </a:p>
          <a:p>
            <a:r>
              <a:rPr lang="en-US" dirty="0"/>
              <a:t> Felony in Superior Court</a:t>
            </a:r>
          </a:p>
        </p:txBody>
      </p:sp>
      <p:sp>
        <p:nvSpPr>
          <p:cNvPr id="29" name="TextBox 28"/>
          <p:cNvSpPr txBox="1"/>
          <p:nvPr/>
        </p:nvSpPr>
        <p:spPr>
          <a:xfrm>
            <a:off x="8245876" y="5132506"/>
            <a:ext cx="1544077" cy="646331"/>
          </a:xfrm>
          <a:prstGeom prst="rect">
            <a:avLst/>
          </a:prstGeom>
          <a:noFill/>
        </p:spPr>
        <p:txBody>
          <a:bodyPr wrap="none" rtlCol="0">
            <a:spAutoFit/>
          </a:bodyPr>
          <a:lstStyle/>
          <a:p>
            <a:r>
              <a:rPr lang="en-US" dirty="0"/>
              <a:t>Sentencing,</a:t>
            </a:r>
          </a:p>
          <a:p>
            <a:r>
              <a:rPr lang="en-US" dirty="0"/>
              <a:t> if Applicable</a:t>
            </a:r>
          </a:p>
        </p:txBody>
      </p:sp>
      <p:cxnSp>
        <p:nvCxnSpPr>
          <p:cNvPr id="31" name="Straight Arrow Connector 30"/>
          <p:cNvCxnSpPr>
            <a:endCxn id="28" idx="2"/>
          </p:cNvCxnSpPr>
          <p:nvPr/>
        </p:nvCxnSpPr>
        <p:spPr>
          <a:xfrm flipV="1">
            <a:off x="7636767" y="2411289"/>
            <a:ext cx="1" cy="878011"/>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a:endCxn id="29" idx="0"/>
          </p:cNvCxnSpPr>
          <p:nvPr/>
        </p:nvCxnSpPr>
        <p:spPr>
          <a:xfrm>
            <a:off x="9017914" y="3352800"/>
            <a:ext cx="1" cy="1779706"/>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3" name="Straight Arrow Connector 2"/>
          <p:cNvCxnSpPr/>
          <p:nvPr/>
        </p:nvCxnSpPr>
        <p:spPr>
          <a:xfrm flipH="1">
            <a:off x="4039601" y="2626836"/>
            <a:ext cx="560534" cy="625375"/>
          </a:xfrm>
          <a:prstGeom prst="straightConnector1">
            <a:avLst/>
          </a:prstGeom>
          <a:ln w="66675">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4264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Pretrial Release and Bond Motions</a:t>
            </a:r>
          </a:p>
        </p:txBody>
      </p:sp>
      <p:sp>
        <p:nvSpPr>
          <p:cNvPr id="3" name="Content Placeholder 2"/>
          <p:cNvSpPr>
            <a:spLocks noGrp="1"/>
          </p:cNvSpPr>
          <p:nvPr>
            <p:ph idx="1"/>
          </p:nvPr>
        </p:nvSpPr>
        <p:spPr>
          <a:xfrm>
            <a:off x="677333" y="1682287"/>
            <a:ext cx="9254458" cy="4634107"/>
          </a:xfrm>
        </p:spPr>
        <p:txBody>
          <a:bodyPr>
            <a:normAutofit lnSpcReduction="10000"/>
          </a:bodyPr>
          <a:lstStyle/>
          <a:p>
            <a:r>
              <a:rPr lang="en-US" sz="2000" dirty="0"/>
              <a:t>Defendant is entitled to a bond motion in district court on both misdemeanors and unindicted felonies.  Generally only one bond motion is allowed, but can be repeated when “circumstances change.”  District Court bond motions are heard in Greensboro in Courtroom 2C at 2:00 PM, Tuesday-Friday.</a:t>
            </a:r>
          </a:p>
          <a:p>
            <a:r>
              <a:rPr lang="en-US" sz="2000" dirty="0"/>
              <a:t>Defendant may get another bond motion in Superior Court if case is felony and has been indicted.  Superior Court bond motions are heard in Superior Court and calendared by the Assistant District Attorney who is assigned to the case.</a:t>
            </a:r>
          </a:p>
          <a:p>
            <a:r>
              <a:rPr lang="en-US" sz="2000" dirty="0"/>
              <a:t>Judicial Officials, when setting bond, may take into account the factors mentioned in §15A-534(c) as well as bond guidelines set by each judicial district.</a:t>
            </a:r>
          </a:p>
          <a:p>
            <a:r>
              <a:rPr lang="en-US" sz="2000" dirty="0">
                <a:hlinkClick r:id="rId2"/>
              </a:rPr>
              <a:t>http://www.nccourts.org/Courts/CRS/Policies/LocalRules/Documents/1598.pdf</a:t>
            </a:r>
            <a:r>
              <a:rPr lang="en-US" sz="2000" dirty="0"/>
              <a:t> </a:t>
            </a:r>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3975277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a:off x="292100" y="3263900"/>
            <a:ext cx="9588500" cy="101600"/>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0" y="431800"/>
            <a:ext cx="3302699" cy="369332"/>
          </a:xfrm>
          <a:prstGeom prst="rect">
            <a:avLst/>
          </a:prstGeom>
          <a:noFill/>
        </p:spPr>
        <p:txBody>
          <a:bodyPr wrap="none" rtlCol="0">
            <a:spAutoFit/>
          </a:bodyPr>
          <a:lstStyle/>
          <a:p>
            <a:r>
              <a:rPr lang="en-US" dirty="0"/>
              <a:t>Charge With or Without Arrest</a:t>
            </a:r>
          </a:p>
        </p:txBody>
      </p:sp>
      <p:cxnSp>
        <p:nvCxnSpPr>
          <p:cNvPr id="8" name="Straight Arrow Connector 7"/>
          <p:cNvCxnSpPr/>
          <p:nvPr/>
        </p:nvCxnSpPr>
        <p:spPr>
          <a:xfrm flipV="1">
            <a:off x="1104900" y="801132"/>
            <a:ext cx="50800" cy="24627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1675373" y="1376397"/>
            <a:ext cx="3926139" cy="1200329"/>
          </a:xfrm>
          <a:prstGeom prst="rect">
            <a:avLst/>
          </a:prstGeom>
          <a:noFill/>
        </p:spPr>
        <p:txBody>
          <a:bodyPr wrap="none" rtlCol="0">
            <a:spAutoFit/>
          </a:bodyPr>
          <a:lstStyle/>
          <a:p>
            <a:r>
              <a:rPr lang="en-US" dirty="0"/>
              <a:t>First Appearance in District Court to</a:t>
            </a:r>
          </a:p>
          <a:p>
            <a:r>
              <a:rPr lang="en-US" dirty="0"/>
              <a:t>address Counsel. If still in jail, </a:t>
            </a:r>
          </a:p>
          <a:p>
            <a:r>
              <a:rPr lang="en-US" dirty="0"/>
              <a:t>District Court Judge can address </a:t>
            </a:r>
          </a:p>
          <a:p>
            <a:r>
              <a:rPr lang="en-US" dirty="0"/>
              <a:t>bond again</a:t>
            </a:r>
          </a:p>
        </p:txBody>
      </p:sp>
      <p:cxnSp>
        <p:nvCxnSpPr>
          <p:cNvPr id="11" name="Straight Arrow Connector 10"/>
          <p:cNvCxnSpPr/>
          <p:nvPr/>
        </p:nvCxnSpPr>
        <p:spPr>
          <a:xfrm flipH="1">
            <a:off x="1092549" y="3293418"/>
            <a:ext cx="12700" cy="59690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2634877" y="5409505"/>
            <a:ext cx="3124573" cy="369332"/>
          </a:xfrm>
          <a:prstGeom prst="rect">
            <a:avLst/>
          </a:prstGeom>
          <a:noFill/>
        </p:spPr>
        <p:txBody>
          <a:bodyPr wrap="none" rtlCol="0">
            <a:spAutoFit/>
          </a:bodyPr>
          <a:lstStyle/>
          <a:p>
            <a:r>
              <a:rPr lang="en-US" dirty="0"/>
              <a:t>Bond Motion if Client in Jail</a:t>
            </a:r>
          </a:p>
        </p:txBody>
      </p:sp>
      <p:sp>
        <p:nvSpPr>
          <p:cNvPr id="15" name="TextBox 14"/>
          <p:cNvSpPr txBox="1"/>
          <p:nvPr/>
        </p:nvSpPr>
        <p:spPr>
          <a:xfrm>
            <a:off x="228109" y="4064337"/>
            <a:ext cx="2994731" cy="646331"/>
          </a:xfrm>
          <a:prstGeom prst="rect">
            <a:avLst/>
          </a:prstGeom>
          <a:noFill/>
        </p:spPr>
        <p:txBody>
          <a:bodyPr wrap="none" rtlCol="0">
            <a:spAutoFit/>
          </a:bodyPr>
          <a:lstStyle/>
          <a:p>
            <a:r>
              <a:rPr lang="en-US" dirty="0"/>
              <a:t>If arrested, Magistrate will</a:t>
            </a:r>
          </a:p>
          <a:p>
            <a:r>
              <a:rPr lang="en-US" dirty="0"/>
              <a:t> set first bond immediately</a:t>
            </a:r>
          </a:p>
        </p:txBody>
      </p:sp>
      <p:cxnSp>
        <p:nvCxnSpPr>
          <p:cNvPr id="17" name="Straight Arrow Connector 16"/>
          <p:cNvCxnSpPr/>
          <p:nvPr/>
        </p:nvCxnSpPr>
        <p:spPr>
          <a:xfrm flipV="1">
            <a:off x="2959100" y="2626836"/>
            <a:ext cx="12700" cy="625375"/>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4039601" y="3340100"/>
            <a:ext cx="0" cy="195580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4197163" y="321965"/>
            <a:ext cx="5069273" cy="923330"/>
          </a:xfrm>
          <a:prstGeom prst="rect">
            <a:avLst/>
          </a:prstGeom>
          <a:noFill/>
        </p:spPr>
        <p:txBody>
          <a:bodyPr wrap="none" rtlCol="0">
            <a:spAutoFit/>
          </a:bodyPr>
          <a:lstStyle/>
          <a:p>
            <a:r>
              <a:rPr lang="en-US" dirty="0"/>
              <a:t>Trial, Plea, Dismissal if Misdemeanor or Felony </a:t>
            </a:r>
          </a:p>
          <a:p>
            <a:r>
              <a:rPr lang="en-US" dirty="0"/>
              <a:t>reduced to Misdemeanor </a:t>
            </a:r>
          </a:p>
          <a:p>
            <a:r>
              <a:rPr lang="en-US" dirty="0"/>
              <a:t>in District Court</a:t>
            </a:r>
          </a:p>
        </p:txBody>
      </p:sp>
      <p:sp>
        <p:nvSpPr>
          <p:cNvPr id="21" name="TextBox 20"/>
          <p:cNvSpPr txBox="1"/>
          <p:nvPr/>
        </p:nvSpPr>
        <p:spPr>
          <a:xfrm>
            <a:off x="5283200" y="3885163"/>
            <a:ext cx="2865143" cy="923330"/>
          </a:xfrm>
          <a:prstGeom prst="rect">
            <a:avLst/>
          </a:prstGeom>
          <a:noFill/>
        </p:spPr>
        <p:txBody>
          <a:bodyPr wrap="none" rtlCol="0">
            <a:spAutoFit/>
          </a:bodyPr>
          <a:lstStyle/>
          <a:p>
            <a:r>
              <a:rPr lang="en-US" dirty="0"/>
              <a:t>Indictment to </a:t>
            </a:r>
          </a:p>
          <a:p>
            <a:r>
              <a:rPr lang="en-US" dirty="0"/>
              <a:t>Superior Court if Felony </a:t>
            </a:r>
          </a:p>
          <a:p>
            <a:r>
              <a:rPr lang="en-US" dirty="0"/>
              <a:t>and Request for Discovery</a:t>
            </a:r>
          </a:p>
        </p:txBody>
      </p:sp>
      <p:cxnSp>
        <p:nvCxnSpPr>
          <p:cNvPr id="25" name="Straight Arrow Connector 24"/>
          <p:cNvCxnSpPr/>
          <p:nvPr/>
        </p:nvCxnSpPr>
        <p:spPr>
          <a:xfrm flipV="1">
            <a:off x="5981700" y="1245295"/>
            <a:ext cx="25400" cy="2044005"/>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a:off x="6286966" y="3340100"/>
            <a:ext cx="0" cy="545063"/>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6255620" y="1764958"/>
            <a:ext cx="2762295" cy="646331"/>
          </a:xfrm>
          <a:prstGeom prst="rect">
            <a:avLst/>
          </a:prstGeom>
          <a:noFill/>
        </p:spPr>
        <p:txBody>
          <a:bodyPr wrap="none" rtlCol="0">
            <a:spAutoFit/>
          </a:bodyPr>
          <a:lstStyle/>
          <a:p>
            <a:r>
              <a:rPr lang="en-US" dirty="0"/>
              <a:t>Trial, Plea, Dismissal of</a:t>
            </a:r>
          </a:p>
          <a:p>
            <a:r>
              <a:rPr lang="en-US" dirty="0"/>
              <a:t> Felony in Superior Court</a:t>
            </a:r>
          </a:p>
        </p:txBody>
      </p:sp>
      <p:sp>
        <p:nvSpPr>
          <p:cNvPr id="29" name="TextBox 28"/>
          <p:cNvSpPr txBox="1"/>
          <p:nvPr/>
        </p:nvSpPr>
        <p:spPr>
          <a:xfrm>
            <a:off x="8245876" y="5132506"/>
            <a:ext cx="1544077" cy="646331"/>
          </a:xfrm>
          <a:prstGeom prst="rect">
            <a:avLst/>
          </a:prstGeom>
          <a:noFill/>
        </p:spPr>
        <p:txBody>
          <a:bodyPr wrap="none" rtlCol="0">
            <a:spAutoFit/>
          </a:bodyPr>
          <a:lstStyle/>
          <a:p>
            <a:r>
              <a:rPr lang="en-US" dirty="0"/>
              <a:t>Sentencing,</a:t>
            </a:r>
          </a:p>
          <a:p>
            <a:r>
              <a:rPr lang="en-US" dirty="0"/>
              <a:t> if Applicable</a:t>
            </a:r>
          </a:p>
        </p:txBody>
      </p:sp>
      <p:cxnSp>
        <p:nvCxnSpPr>
          <p:cNvPr id="31" name="Straight Arrow Connector 30"/>
          <p:cNvCxnSpPr>
            <a:endCxn id="28" idx="2"/>
          </p:cNvCxnSpPr>
          <p:nvPr/>
        </p:nvCxnSpPr>
        <p:spPr>
          <a:xfrm flipV="1">
            <a:off x="7636767" y="2411289"/>
            <a:ext cx="1" cy="878011"/>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a:endCxn id="29" idx="0"/>
          </p:cNvCxnSpPr>
          <p:nvPr/>
        </p:nvCxnSpPr>
        <p:spPr>
          <a:xfrm>
            <a:off x="9017914" y="3352800"/>
            <a:ext cx="1" cy="1779706"/>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3" name="Straight Arrow Connector 2"/>
          <p:cNvCxnSpPr/>
          <p:nvPr/>
        </p:nvCxnSpPr>
        <p:spPr>
          <a:xfrm>
            <a:off x="5283200" y="2626836"/>
            <a:ext cx="698500" cy="625375"/>
          </a:xfrm>
          <a:prstGeom prst="straightConnector1">
            <a:avLst/>
          </a:prstGeom>
          <a:ln w="60325">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7162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Disposition- Misdemeanors</a:t>
            </a:r>
          </a:p>
        </p:txBody>
      </p:sp>
      <p:sp>
        <p:nvSpPr>
          <p:cNvPr id="3" name="Content Placeholder 2"/>
          <p:cNvSpPr>
            <a:spLocks noGrp="1"/>
          </p:cNvSpPr>
          <p:nvPr>
            <p:ph idx="1"/>
          </p:nvPr>
        </p:nvSpPr>
        <p:spPr>
          <a:xfrm>
            <a:off x="196948" y="1434905"/>
            <a:ext cx="9077054" cy="4902395"/>
          </a:xfrm>
        </p:spPr>
        <p:txBody>
          <a:bodyPr>
            <a:normAutofit/>
          </a:bodyPr>
          <a:lstStyle/>
          <a:p>
            <a:r>
              <a:rPr lang="en-US" sz="2800" dirty="0"/>
              <a:t>First court date after first appearance will be in courtroom 1D or 1C, or 2C.</a:t>
            </a:r>
          </a:p>
          <a:p>
            <a:pPr marL="0" indent="0">
              <a:buNone/>
            </a:pPr>
            <a:endParaRPr lang="en-US" sz="2800" dirty="0"/>
          </a:p>
          <a:p>
            <a:r>
              <a:rPr lang="en-US" sz="2800" dirty="0"/>
              <a:t>Court 1D- Traffic court (speeding tickets, DWIs, misdemeanor hit and </a:t>
            </a:r>
            <a:r>
              <a:rPr lang="en-US" sz="2800" dirty="0" err="1"/>
              <a:t>run,etc</a:t>
            </a:r>
            <a:r>
              <a:rPr lang="en-US" sz="2800" dirty="0"/>
              <a:t>.)</a:t>
            </a:r>
          </a:p>
          <a:p>
            <a:r>
              <a:rPr lang="en-US" sz="2800" dirty="0"/>
              <a:t>Court 1C- General criminal misdemeanors</a:t>
            </a:r>
          </a:p>
          <a:p>
            <a:r>
              <a:rPr lang="en-US" sz="2800" dirty="0"/>
              <a:t>Court 2C- Felonies that are not yet indicted into Superior Court.</a:t>
            </a:r>
          </a:p>
          <a:p>
            <a:pPr lvl="1"/>
            <a:endParaRPr lang="en-US" dirty="0"/>
          </a:p>
        </p:txBody>
      </p:sp>
    </p:spTree>
    <p:extLst>
      <p:ext uri="{BB962C8B-B14F-4D97-AF65-F5344CB8AC3E}">
        <p14:creationId xmlns:p14="http://schemas.microsoft.com/office/powerpoint/2010/main" val="1095309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948" y="703385"/>
            <a:ext cx="9509760" cy="5078437"/>
          </a:xfrm>
        </p:spPr>
        <p:txBody>
          <a:bodyPr>
            <a:normAutofit lnSpcReduction="10000"/>
          </a:bodyPr>
          <a:lstStyle/>
          <a:p>
            <a:pPr marL="0" indent="0">
              <a:buNone/>
            </a:pPr>
            <a:r>
              <a:rPr lang="en-US" sz="2400" dirty="0"/>
              <a:t>There are many ways to dispose of a case in District Court</a:t>
            </a:r>
          </a:p>
          <a:p>
            <a:pPr marL="0" indent="0">
              <a:buNone/>
            </a:pPr>
            <a:endParaRPr lang="en-US" sz="2400" dirty="0"/>
          </a:p>
          <a:p>
            <a:r>
              <a:rPr lang="en-US" sz="2400" dirty="0"/>
              <a:t>Bench Trial</a:t>
            </a:r>
          </a:p>
          <a:p>
            <a:r>
              <a:rPr lang="en-US" sz="2400" dirty="0"/>
              <a:t>Plea</a:t>
            </a:r>
          </a:p>
          <a:p>
            <a:r>
              <a:rPr lang="en-US" sz="2400" dirty="0"/>
              <a:t>Voluntary Dismissal</a:t>
            </a:r>
          </a:p>
          <a:p>
            <a:r>
              <a:rPr lang="en-US" sz="2400" dirty="0"/>
              <a:t>Deferred Prosecution </a:t>
            </a:r>
          </a:p>
          <a:p>
            <a:pPr lvl="1"/>
            <a:r>
              <a:rPr lang="en-US" sz="2000" dirty="0"/>
              <a:t>Formal Dismissal</a:t>
            </a:r>
          </a:p>
          <a:p>
            <a:pPr lvl="1"/>
            <a:r>
              <a:rPr lang="en-US" sz="2000" dirty="0"/>
              <a:t>Informal Dismissal</a:t>
            </a:r>
          </a:p>
          <a:p>
            <a:r>
              <a:rPr lang="en-US" sz="2400" dirty="0"/>
              <a:t>Specialty Courts</a:t>
            </a:r>
          </a:p>
          <a:p>
            <a:pPr lvl="1"/>
            <a:r>
              <a:rPr lang="en-US" sz="2400" dirty="0"/>
              <a:t>Drug</a:t>
            </a:r>
          </a:p>
          <a:p>
            <a:pPr lvl="1"/>
            <a:r>
              <a:rPr lang="en-US" sz="2400" dirty="0"/>
              <a:t>Mental Health</a:t>
            </a:r>
          </a:p>
          <a:p>
            <a:endParaRPr lang="en-US" dirty="0"/>
          </a:p>
        </p:txBody>
      </p:sp>
    </p:spTree>
    <p:extLst>
      <p:ext uri="{BB962C8B-B14F-4D97-AF65-F5344CB8AC3E}">
        <p14:creationId xmlns:p14="http://schemas.microsoft.com/office/powerpoint/2010/main" val="1464969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2763"/>
          </a:xfrm>
        </p:spPr>
        <p:txBody>
          <a:bodyPr/>
          <a:lstStyle/>
          <a:p>
            <a:r>
              <a:rPr lang="en-US" dirty="0"/>
              <a:t>Examples of District Court Dispositions</a:t>
            </a:r>
          </a:p>
        </p:txBody>
      </p:sp>
      <p:sp>
        <p:nvSpPr>
          <p:cNvPr id="3" name="Content Placeholder 2"/>
          <p:cNvSpPr>
            <a:spLocks noGrp="1"/>
          </p:cNvSpPr>
          <p:nvPr>
            <p:ph idx="1"/>
          </p:nvPr>
        </p:nvSpPr>
        <p:spPr>
          <a:xfrm>
            <a:off x="422031" y="1420837"/>
            <a:ext cx="8851971" cy="4620525"/>
          </a:xfrm>
        </p:spPr>
        <p:txBody>
          <a:bodyPr>
            <a:noAutofit/>
          </a:bodyPr>
          <a:lstStyle/>
          <a:p>
            <a:r>
              <a:rPr lang="en-US" sz="2000" dirty="0"/>
              <a:t>Mark is charged with misdemeanor possession of marijuana less than ½ of an ounce.  Mark has never been charged with a crime before and the District Attorney allows Mark to enter a First Offender’s program, a formal deferred prosecution.  Mark must admit guilt and complete a drug awareness course, but if he does, the charge will be dismissed.  If he doesn’t complete the course, he has already admitted guilt and it would be used against him at trial.</a:t>
            </a:r>
          </a:p>
          <a:p>
            <a:r>
              <a:rPr lang="en-US" sz="2000" dirty="0"/>
              <a:t>Mark is charged with misdemeanor larceny.  Mark has never been charged with a crime before.  The District Attorney, decides to dismiss Mark’s charge if he completes 25 hours of community service.  This is an informal deferred prosecution and Mark does not need to admit guilt to take advantage of it.</a:t>
            </a:r>
          </a:p>
          <a:p>
            <a:r>
              <a:rPr lang="en-US" sz="2000" dirty="0"/>
              <a:t>Mark is charged with assault.  After speaking with Mark’s defense attorney, the District Attorney decides that Mark acted in self-defense and chooses not to prosecute the case.  Mark’s charge is voluntarily dismissed.   </a:t>
            </a:r>
          </a:p>
        </p:txBody>
      </p:sp>
    </p:spTree>
    <p:extLst>
      <p:ext uri="{BB962C8B-B14F-4D97-AF65-F5344CB8AC3E}">
        <p14:creationId xmlns:p14="http://schemas.microsoft.com/office/powerpoint/2010/main" val="33334051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District Court Dispositions</a:t>
            </a:r>
          </a:p>
        </p:txBody>
      </p:sp>
      <p:sp>
        <p:nvSpPr>
          <p:cNvPr id="3" name="Content Placeholder 2"/>
          <p:cNvSpPr>
            <a:spLocks noGrp="1"/>
          </p:cNvSpPr>
          <p:nvPr>
            <p:ph idx="1"/>
          </p:nvPr>
        </p:nvSpPr>
        <p:spPr>
          <a:xfrm>
            <a:off x="450166" y="1547447"/>
            <a:ext cx="8823836" cy="4493916"/>
          </a:xfrm>
        </p:spPr>
        <p:txBody>
          <a:bodyPr>
            <a:normAutofit/>
          </a:bodyPr>
          <a:lstStyle/>
          <a:p>
            <a:r>
              <a:rPr lang="en-US" sz="2400" dirty="0"/>
              <a:t>Mark is charged with Assault with a Deadly Weapon.  He requests a trial and has a bench trial in District Court.  The judge finds Mark guilty and he is sentenced to 150 days in jail.</a:t>
            </a:r>
          </a:p>
          <a:p>
            <a:r>
              <a:rPr lang="en-US" sz="2400" dirty="0"/>
              <a:t>Mark is charged with Assault with a Deadly Weapon. The District Attorney allows Mark to plead guilty to a lesser charge, simple assault and receive probation if Mark agrees not to go to trial.  The judge accepts the plea agreement and sentences Mark to probation.</a:t>
            </a:r>
          </a:p>
        </p:txBody>
      </p:sp>
    </p:spTree>
    <p:extLst>
      <p:ext uri="{BB962C8B-B14F-4D97-AF65-F5344CB8AC3E}">
        <p14:creationId xmlns:p14="http://schemas.microsoft.com/office/powerpoint/2010/main" val="3421239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District Court Dispositions</a:t>
            </a:r>
          </a:p>
        </p:txBody>
      </p:sp>
      <p:sp>
        <p:nvSpPr>
          <p:cNvPr id="3" name="Content Placeholder 2"/>
          <p:cNvSpPr>
            <a:spLocks noGrp="1"/>
          </p:cNvSpPr>
          <p:nvPr>
            <p:ph idx="1"/>
          </p:nvPr>
        </p:nvSpPr>
        <p:spPr>
          <a:xfrm>
            <a:off x="450166" y="1547447"/>
            <a:ext cx="8823836" cy="3305907"/>
          </a:xfrm>
        </p:spPr>
        <p:txBody>
          <a:bodyPr>
            <a:normAutofit/>
          </a:bodyPr>
          <a:lstStyle/>
          <a:p>
            <a:r>
              <a:rPr lang="en-US" sz="2400" dirty="0"/>
              <a:t>Mark is charged with Felony Possession of Cocaine.  The District Attorney tells Mark’s defense attorney that if Mark wants to handle this case in District Court, the District Attorney will reduce the charge to a misdemeanor possession of drug paraphernalia.  Mark agrees and pleads to the misdemeanor charge so the felony is never indicted into Superior Court. </a:t>
            </a:r>
          </a:p>
        </p:txBody>
      </p:sp>
    </p:spTree>
    <p:extLst>
      <p:ext uri="{BB962C8B-B14F-4D97-AF65-F5344CB8AC3E}">
        <p14:creationId xmlns:p14="http://schemas.microsoft.com/office/powerpoint/2010/main" val="39721826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District Court Dispositions</a:t>
            </a:r>
          </a:p>
        </p:txBody>
      </p:sp>
      <p:sp>
        <p:nvSpPr>
          <p:cNvPr id="3" name="Content Placeholder 2"/>
          <p:cNvSpPr>
            <a:spLocks noGrp="1"/>
          </p:cNvSpPr>
          <p:nvPr>
            <p:ph idx="1"/>
          </p:nvPr>
        </p:nvSpPr>
        <p:spPr>
          <a:xfrm>
            <a:off x="548640" y="1674055"/>
            <a:ext cx="8725362" cy="4367307"/>
          </a:xfrm>
        </p:spPr>
        <p:txBody>
          <a:bodyPr>
            <a:normAutofit/>
          </a:bodyPr>
          <a:lstStyle/>
          <a:p>
            <a:r>
              <a:rPr lang="en-US" sz="2800" dirty="0"/>
              <a:t>Mark is charged with several misdemeanor drug offenses.  Mark tells his defense attorney that he has a drug problem and wants help.  The District Attorney decides to agree to let Mark participate in Drug Court.  Mark agrees to plead guilty to all of the charges and participate in a year of drug court treatment.  After a year, Mark successfully completes Drug Court and his charges are dismissed.  </a:t>
            </a:r>
          </a:p>
        </p:txBody>
      </p:sp>
    </p:spTree>
    <p:extLst>
      <p:ext uri="{BB962C8B-B14F-4D97-AF65-F5344CB8AC3E}">
        <p14:creationId xmlns:p14="http://schemas.microsoft.com/office/powerpoint/2010/main" val="2143800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a:off x="292100" y="3263900"/>
            <a:ext cx="9588500" cy="101600"/>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0" y="431800"/>
            <a:ext cx="3302699" cy="369332"/>
          </a:xfrm>
          <a:prstGeom prst="rect">
            <a:avLst/>
          </a:prstGeom>
          <a:noFill/>
        </p:spPr>
        <p:txBody>
          <a:bodyPr wrap="none" rtlCol="0">
            <a:spAutoFit/>
          </a:bodyPr>
          <a:lstStyle/>
          <a:p>
            <a:r>
              <a:rPr lang="en-US" dirty="0"/>
              <a:t>Charge With or Without Arrest</a:t>
            </a:r>
          </a:p>
        </p:txBody>
      </p:sp>
      <p:cxnSp>
        <p:nvCxnSpPr>
          <p:cNvPr id="8" name="Straight Arrow Connector 7"/>
          <p:cNvCxnSpPr/>
          <p:nvPr/>
        </p:nvCxnSpPr>
        <p:spPr>
          <a:xfrm flipV="1">
            <a:off x="1104900" y="801132"/>
            <a:ext cx="50800" cy="24627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1675373" y="1376397"/>
            <a:ext cx="3926139" cy="1200329"/>
          </a:xfrm>
          <a:prstGeom prst="rect">
            <a:avLst/>
          </a:prstGeom>
          <a:noFill/>
        </p:spPr>
        <p:txBody>
          <a:bodyPr wrap="none" rtlCol="0">
            <a:spAutoFit/>
          </a:bodyPr>
          <a:lstStyle/>
          <a:p>
            <a:r>
              <a:rPr lang="en-US" dirty="0"/>
              <a:t>First Appearance in District Court to</a:t>
            </a:r>
          </a:p>
          <a:p>
            <a:r>
              <a:rPr lang="en-US" dirty="0"/>
              <a:t>address Counsel. If still in jail, </a:t>
            </a:r>
          </a:p>
          <a:p>
            <a:r>
              <a:rPr lang="en-US" dirty="0"/>
              <a:t>District Court Judge can address </a:t>
            </a:r>
          </a:p>
          <a:p>
            <a:r>
              <a:rPr lang="en-US" dirty="0"/>
              <a:t>bond again</a:t>
            </a:r>
          </a:p>
        </p:txBody>
      </p:sp>
      <p:cxnSp>
        <p:nvCxnSpPr>
          <p:cNvPr id="11" name="Straight Arrow Connector 10"/>
          <p:cNvCxnSpPr/>
          <p:nvPr/>
        </p:nvCxnSpPr>
        <p:spPr>
          <a:xfrm flipH="1">
            <a:off x="1092549" y="3293418"/>
            <a:ext cx="12700" cy="59690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2634877" y="5409505"/>
            <a:ext cx="3124573" cy="369332"/>
          </a:xfrm>
          <a:prstGeom prst="rect">
            <a:avLst/>
          </a:prstGeom>
          <a:noFill/>
        </p:spPr>
        <p:txBody>
          <a:bodyPr wrap="none" rtlCol="0">
            <a:spAutoFit/>
          </a:bodyPr>
          <a:lstStyle/>
          <a:p>
            <a:r>
              <a:rPr lang="en-US" dirty="0"/>
              <a:t>Bond Motion if Client in Jail</a:t>
            </a:r>
          </a:p>
        </p:txBody>
      </p:sp>
      <p:sp>
        <p:nvSpPr>
          <p:cNvPr id="15" name="TextBox 14"/>
          <p:cNvSpPr txBox="1"/>
          <p:nvPr/>
        </p:nvSpPr>
        <p:spPr>
          <a:xfrm>
            <a:off x="228109" y="4064337"/>
            <a:ext cx="2994731" cy="646331"/>
          </a:xfrm>
          <a:prstGeom prst="rect">
            <a:avLst/>
          </a:prstGeom>
          <a:noFill/>
        </p:spPr>
        <p:txBody>
          <a:bodyPr wrap="none" rtlCol="0">
            <a:spAutoFit/>
          </a:bodyPr>
          <a:lstStyle/>
          <a:p>
            <a:r>
              <a:rPr lang="en-US" dirty="0"/>
              <a:t>If arrested, Magistrate will</a:t>
            </a:r>
          </a:p>
          <a:p>
            <a:r>
              <a:rPr lang="en-US" dirty="0"/>
              <a:t> set first bond immediately</a:t>
            </a:r>
          </a:p>
        </p:txBody>
      </p:sp>
      <p:cxnSp>
        <p:nvCxnSpPr>
          <p:cNvPr id="17" name="Straight Arrow Connector 16"/>
          <p:cNvCxnSpPr/>
          <p:nvPr/>
        </p:nvCxnSpPr>
        <p:spPr>
          <a:xfrm flipV="1">
            <a:off x="2959100" y="2626836"/>
            <a:ext cx="12700" cy="625375"/>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4039601" y="3340100"/>
            <a:ext cx="0" cy="195580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4197163" y="321965"/>
            <a:ext cx="5069273" cy="923330"/>
          </a:xfrm>
          <a:prstGeom prst="rect">
            <a:avLst/>
          </a:prstGeom>
          <a:noFill/>
        </p:spPr>
        <p:txBody>
          <a:bodyPr wrap="none" rtlCol="0">
            <a:spAutoFit/>
          </a:bodyPr>
          <a:lstStyle/>
          <a:p>
            <a:r>
              <a:rPr lang="en-US" dirty="0"/>
              <a:t>Trial, Plea, Dismissal if Misdemeanor or Felony </a:t>
            </a:r>
          </a:p>
          <a:p>
            <a:r>
              <a:rPr lang="en-US" dirty="0"/>
              <a:t>reduced to Misdemeanor </a:t>
            </a:r>
          </a:p>
          <a:p>
            <a:r>
              <a:rPr lang="en-US" dirty="0"/>
              <a:t>in District Court</a:t>
            </a:r>
          </a:p>
        </p:txBody>
      </p:sp>
      <p:sp>
        <p:nvSpPr>
          <p:cNvPr id="21" name="TextBox 20"/>
          <p:cNvSpPr txBox="1"/>
          <p:nvPr/>
        </p:nvSpPr>
        <p:spPr>
          <a:xfrm>
            <a:off x="5283200" y="3885163"/>
            <a:ext cx="2865143" cy="923330"/>
          </a:xfrm>
          <a:prstGeom prst="rect">
            <a:avLst/>
          </a:prstGeom>
          <a:noFill/>
        </p:spPr>
        <p:txBody>
          <a:bodyPr wrap="none" rtlCol="0">
            <a:spAutoFit/>
          </a:bodyPr>
          <a:lstStyle/>
          <a:p>
            <a:r>
              <a:rPr lang="en-US" dirty="0"/>
              <a:t>Indictment to </a:t>
            </a:r>
          </a:p>
          <a:p>
            <a:r>
              <a:rPr lang="en-US" dirty="0"/>
              <a:t>Superior Court if Felony </a:t>
            </a:r>
          </a:p>
          <a:p>
            <a:r>
              <a:rPr lang="en-US" dirty="0"/>
              <a:t>and Request for Discovery</a:t>
            </a:r>
          </a:p>
        </p:txBody>
      </p:sp>
      <p:cxnSp>
        <p:nvCxnSpPr>
          <p:cNvPr id="25" name="Straight Arrow Connector 24"/>
          <p:cNvCxnSpPr/>
          <p:nvPr/>
        </p:nvCxnSpPr>
        <p:spPr>
          <a:xfrm flipV="1">
            <a:off x="5981700" y="1245295"/>
            <a:ext cx="25400" cy="2044005"/>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a:off x="6286966" y="3340100"/>
            <a:ext cx="0" cy="545063"/>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6255620" y="1764958"/>
            <a:ext cx="2762295" cy="646331"/>
          </a:xfrm>
          <a:prstGeom prst="rect">
            <a:avLst/>
          </a:prstGeom>
          <a:noFill/>
        </p:spPr>
        <p:txBody>
          <a:bodyPr wrap="none" rtlCol="0">
            <a:spAutoFit/>
          </a:bodyPr>
          <a:lstStyle/>
          <a:p>
            <a:r>
              <a:rPr lang="en-US" dirty="0"/>
              <a:t>Trial, Plea, Dismissal of</a:t>
            </a:r>
          </a:p>
          <a:p>
            <a:r>
              <a:rPr lang="en-US" dirty="0"/>
              <a:t> Felony in Superior Court</a:t>
            </a:r>
          </a:p>
        </p:txBody>
      </p:sp>
      <p:sp>
        <p:nvSpPr>
          <p:cNvPr id="29" name="TextBox 28"/>
          <p:cNvSpPr txBox="1"/>
          <p:nvPr/>
        </p:nvSpPr>
        <p:spPr>
          <a:xfrm>
            <a:off x="8245876" y="5132506"/>
            <a:ext cx="1544077" cy="646331"/>
          </a:xfrm>
          <a:prstGeom prst="rect">
            <a:avLst/>
          </a:prstGeom>
          <a:noFill/>
        </p:spPr>
        <p:txBody>
          <a:bodyPr wrap="none" rtlCol="0">
            <a:spAutoFit/>
          </a:bodyPr>
          <a:lstStyle/>
          <a:p>
            <a:r>
              <a:rPr lang="en-US" dirty="0"/>
              <a:t>Sentencing,</a:t>
            </a:r>
          </a:p>
          <a:p>
            <a:r>
              <a:rPr lang="en-US" dirty="0"/>
              <a:t> if Applicable</a:t>
            </a:r>
          </a:p>
        </p:txBody>
      </p:sp>
      <p:cxnSp>
        <p:nvCxnSpPr>
          <p:cNvPr id="31" name="Straight Arrow Connector 30"/>
          <p:cNvCxnSpPr>
            <a:endCxn id="28" idx="2"/>
          </p:cNvCxnSpPr>
          <p:nvPr/>
        </p:nvCxnSpPr>
        <p:spPr>
          <a:xfrm flipV="1">
            <a:off x="7636767" y="2411289"/>
            <a:ext cx="1" cy="878011"/>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a:endCxn id="29" idx="0"/>
          </p:cNvCxnSpPr>
          <p:nvPr/>
        </p:nvCxnSpPr>
        <p:spPr>
          <a:xfrm>
            <a:off x="9017914" y="3352800"/>
            <a:ext cx="1" cy="1779706"/>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36823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a:off x="292100" y="3263900"/>
            <a:ext cx="9588500" cy="101600"/>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0" y="431800"/>
            <a:ext cx="3302699" cy="369332"/>
          </a:xfrm>
          <a:prstGeom prst="rect">
            <a:avLst/>
          </a:prstGeom>
          <a:noFill/>
        </p:spPr>
        <p:txBody>
          <a:bodyPr wrap="none" rtlCol="0">
            <a:spAutoFit/>
          </a:bodyPr>
          <a:lstStyle/>
          <a:p>
            <a:r>
              <a:rPr lang="en-US" dirty="0"/>
              <a:t>Charge With or Without Arrest</a:t>
            </a:r>
          </a:p>
        </p:txBody>
      </p:sp>
      <p:cxnSp>
        <p:nvCxnSpPr>
          <p:cNvPr id="8" name="Straight Arrow Connector 7"/>
          <p:cNvCxnSpPr/>
          <p:nvPr/>
        </p:nvCxnSpPr>
        <p:spPr>
          <a:xfrm flipV="1">
            <a:off x="1104900" y="801132"/>
            <a:ext cx="50800" cy="24627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1675373" y="1376397"/>
            <a:ext cx="3926139" cy="1200329"/>
          </a:xfrm>
          <a:prstGeom prst="rect">
            <a:avLst/>
          </a:prstGeom>
          <a:noFill/>
        </p:spPr>
        <p:txBody>
          <a:bodyPr wrap="none" rtlCol="0">
            <a:spAutoFit/>
          </a:bodyPr>
          <a:lstStyle/>
          <a:p>
            <a:r>
              <a:rPr lang="en-US" dirty="0"/>
              <a:t>First Appearance in District Court to</a:t>
            </a:r>
          </a:p>
          <a:p>
            <a:r>
              <a:rPr lang="en-US" dirty="0"/>
              <a:t>address Counsel. If still in jail, </a:t>
            </a:r>
          </a:p>
          <a:p>
            <a:r>
              <a:rPr lang="en-US" dirty="0"/>
              <a:t>District Court Judge can address </a:t>
            </a:r>
          </a:p>
          <a:p>
            <a:r>
              <a:rPr lang="en-US" dirty="0"/>
              <a:t>bond again</a:t>
            </a:r>
          </a:p>
        </p:txBody>
      </p:sp>
      <p:cxnSp>
        <p:nvCxnSpPr>
          <p:cNvPr id="11" name="Straight Arrow Connector 10"/>
          <p:cNvCxnSpPr/>
          <p:nvPr/>
        </p:nvCxnSpPr>
        <p:spPr>
          <a:xfrm flipH="1">
            <a:off x="1092549" y="3293418"/>
            <a:ext cx="12700" cy="59690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2634877" y="5409505"/>
            <a:ext cx="3124573" cy="369332"/>
          </a:xfrm>
          <a:prstGeom prst="rect">
            <a:avLst/>
          </a:prstGeom>
          <a:noFill/>
        </p:spPr>
        <p:txBody>
          <a:bodyPr wrap="none" rtlCol="0">
            <a:spAutoFit/>
          </a:bodyPr>
          <a:lstStyle/>
          <a:p>
            <a:r>
              <a:rPr lang="en-US" dirty="0"/>
              <a:t>Bond Motion if Client in Jail</a:t>
            </a:r>
          </a:p>
        </p:txBody>
      </p:sp>
      <p:sp>
        <p:nvSpPr>
          <p:cNvPr id="15" name="TextBox 14"/>
          <p:cNvSpPr txBox="1"/>
          <p:nvPr/>
        </p:nvSpPr>
        <p:spPr>
          <a:xfrm>
            <a:off x="228109" y="4064337"/>
            <a:ext cx="2994731" cy="646331"/>
          </a:xfrm>
          <a:prstGeom prst="rect">
            <a:avLst/>
          </a:prstGeom>
          <a:noFill/>
        </p:spPr>
        <p:txBody>
          <a:bodyPr wrap="none" rtlCol="0">
            <a:spAutoFit/>
          </a:bodyPr>
          <a:lstStyle/>
          <a:p>
            <a:r>
              <a:rPr lang="en-US" dirty="0"/>
              <a:t>If arrested, Magistrate will</a:t>
            </a:r>
          </a:p>
          <a:p>
            <a:r>
              <a:rPr lang="en-US" dirty="0"/>
              <a:t> set first bond immediately</a:t>
            </a:r>
          </a:p>
        </p:txBody>
      </p:sp>
      <p:cxnSp>
        <p:nvCxnSpPr>
          <p:cNvPr id="17" name="Straight Arrow Connector 16"/>
          <p:cNvCxnSpPr/>
          <p:nvPr/>
        </p:nvCxnSpPr>
        <p:spPr>
          <a:xfrm flipV="1">
            <a:off x="2959100" y="2626836"/>
            <a:ext cx="12700" cy="625375"/>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4039601" y="3340100"/>
            <a:ext cx="0" cy="195580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4197163" y="321965"/>
            <a:ext cx="5069273" cy="923330"/>
          </a:xfrm>
          <a:prstGeom prst="rect">
            <a:avLst/>
          </a:prstGeom>
          <a:noFill/>
        </p:spPr>
        <p:txBody>
          <a:bodyPr wrap="none" rtlCol="0">
            <a:spAutoFit/>
          </a:bodyPr>
          <a:lstStyle/>
          <a:p>
            <a:r>
              <a:rPr lang="en-US" dirty="0"/>
              <a:t>Trial, Plea, Dismissal if Misdemeanor or Felony </a:t>
            </a:r>
          </a:p>
          <a:p>
            <a:r>
              <a:rPr lang="en-US" dirty="0"/>
              <a:t>reduced to Misdemeanor </a:t>
            </a:r>
          </a:p>
          <a:p>
            <a:r>
              <a:rPr lang="en-US" dirty="0"/>
              <a:t>in District Court</a:t>
            </a:r>
          </a:p>
        </p:txBody>
      </p:sp>
      <p:sp>
        <p:nvSpPr>
          <p:cNvPr id="21" name="TextBox 20"/>
          <p:cNvSpPr txBox="1"/>
          <p:nvPr/>
        </p:nvSpPr>
        <p:spPr>
          <a:xfrm>
            <a:off x="5283200" y="3885163"/>
            <a:ext cx="2865143" cy="923330"/>
          </a:xfrm>
          <a:prstGeom prst="rect">
            <a:avLst/>
          </a:prstGeom>
          <a:noFill/>
        </p:spPr>
        <p:txBody>
          <a:bodyPr wrap="none" rtlCol="0">
            <a:spAutoFit/>
          </a:bodyPr>
          <a:lstStyle/>
          <a:p>
            <a:r>
              <a:rPr lang="en-US" dirty="0"/>
              <a:t>Indictment to </a:t>
            </a:r>
          </a:p>
          <a:p>
            <a:r>
              <a:rPr lang="en-US" dirty="0"/>
              <a:t>Superior Court if Felony </a:t>
            </a:r>
          </a:p>
          <a:p>
            <a:r>
              <a:rPr lang="en-US" dirty="0"/>
              <a:t>and Request for Discovery</a:t>
            </a:r>
          </a:p>
        </p:txBody>
      </p:sp>
      <p:cxnSp>
        <p:nvCxnSpPr>
          <p:cNvPr id="25" name="Straight Arrow Connector 24"/>
          <p:cNvCxnSpPr/>
          <p:nvPr/>
        </p:nvCxnSpPr>
        <p:spPr>
          <a:xfrm flipV="1">
            <a:off x="5981700" y="1245295"/>
            <a:ext cx="25400" cy="2044005"/>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a:off x="6286966" y="3340100"/>
            <a:ext cx="0" cy="545063"/>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6255620" y="1764958"/>
            <a:ext cx="2762295" cy="646331"/>
          </a:xfrm>
          <a:prstGeom prst="rect">
            <a:avLst/>
          </a:prstGeom>
          <a:noFill/>
        </p:spPr>
        <p:txBody>
          <a:bodyPr wrap="none" rtlCol="0">
            <a:spAutoFit/>
          </a:bodyPr>
          <a:lstStyle/>
          <a:p>
            <a:r>
              <a:rPr lang="en-US" dirty="0"/>
              <a:t>Trial, Plea, Dismissal of</a:t>
            </a:r>
          </a:p>
          <a:p>
            <a:r>
              <a:rPr lang="en-US" dirty="0"/>
              <a:t> Felony in Superior Court</a:t>
            </a:r>
          </a:p>
        </p:txBody>
      </p:sp>
      <p:sp>
        <p:nvSpPr>
          <p:cNvPr id="29" name="TextBox 28"/>
          <p:cNvSpPr txBox="1"/>
          <p:nvPr/>
        </p:nvSpPr>
        <p:spPr>
          <a:xfrm>
            <a:off x="8245876" y="5132506"/>
            <a:ext cx="1544077" cy="646331"/>
          </a:xfrm>
          <a:prstGeom prst="rect">
            <a:avLst/>
          </a:prstGeom>
          <a:noFill/>
        </p:spPr>
        <p:txBody>
          <a:bodyPr wrap="none" rtlCol="0">
            <a:spAutoFit/>
          </a:bodyPr>
          <a:lstStyle/>
          <a:p>
            <a:r>
              <a:rPr lang="en-US" dirty="0"/>
              <a:t>Sentencing,</a:t>
            </a:r>
          </a:p>
          <a:p>
            <a:r>
              <a:rPr lang="en-US" dirty="0"/>
              <a:t> if Applicable</a:t>
            </a:r>
          </a:p>
        </p:txBody>
      </p:sp>
      <p:cxnSp>
        <p:nvCxnSpPr>
          <p:cNvPr id="31" name="Straight Arrow Connector 30"/>
          <p:cNvCxnSpPr>
            <a:endCxn id="28" idx="2"/>
          </p:cNvCxnSpPr>
          <p:nvPr/>
        </p:nvCxnSpPr>
        <p:spPr>
          <a:xfrm flipV="1">
            <a:off x="7636767" y="2411289"/>
            <a:ext cx="1" cy="878011"/>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a:endCxn id="29" idx="0"/>
          </p:cNvCxnSpPr>
          <p:nvPr/>
        </p:nvCxnSpPr>
        <p:spPr>
          <a:xfrm>
            <a:off x="9017914" y="3352800"/>
            <a:ext cx="1" cy="1779706"/>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3" name="Straight Arrow Connector 2"/>
          <p:cNvCxnSpPr/>
          <p:nvPr/>
        </p:nvCxnSpPr>
        <p:spPr>
          <a:xfrm flipH="1">
            <a:off x="6286966" y="2626836"/>
            <a:ext cx="465526" cy="625375"/>
          </a:xfrm>
          <a:prstGeom prst="straightConnector1">
            <a:avLst/>
          </a:prstGeom>
          <a:ln w="5715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01986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371" y="201637"/>
            <a:ext cx="8846494" cy="1320800"/>
          </a:xfrm>
        </p:spPr>
        <p:txBody>
          <a:bodyPr/>
          <a:lstStyle/>
          <a:p>
            <a:r>
              <a:rPr lang="en-US" dirty="0"/>
              <a:t>Indictments N.C. Gen. Stat. §15A 641-644</a:t>
            </a:r>
          </a:p>
        </p:txBody>
      </p:sp>
      <p:sp>
        <p:nvSpPr>
          <p:cNvPr id="3" name="Content Placeholder 2"/>
          <p:cNvSpPr>
            <a:spLocks noGrp="1"/>
          </p:cNvSpPr>
          <p:nvPr>
            <p:ph idx="1"/>
          </p:nvPr>
        </p:nvSpPr>
        <p:spPr>
          <a:xfrm>
            <a:off x="269371" y="1252025"/>
            <a:ext cx="9004631" cy="4789337"/>
          </a:xfrm>
        </p:spPr>
        <p:txBody>
          <a:bodyPr>
            <a:noAutofit/>
          </a:bodyPr>
          <a:lstStyle/>
          <a:p>
            <a:r>
              <a:rPr lang="en-US" sz="2400" dirty="0"/>
              <a:t>A Grand Jury will determine if there is probable cause to indict a charge and bring it formally into Superior Court.  Grand Jury proceedings are secret and the defendant, nor the attorneys are typically present. If a Grand Jury returns a True Bill of indictment, the Defendant is then served with the Indictment.  If a Grand Jury returns “No True Bill” and finds no probably cause to charge, the District Attorney will then have to decide whether to dismiss the charges or re-file them.</a:t>
            </a:r>
          </a:p>
          <a:p>
            <a:r>
              <a:rPr lang="en-US" sz="2400" dirty="0"/>
              <a:t>When a charge is sent to a Grand Jury for presentment of an indictment and a True Bill is found, the magistrate warrant or citation no longer becomes the charging document.  The language in the indictment that describes the alleged crime is what governs in a subsequent criminal proceeding.</a:t>
            </a:r>
          </a:p>
          <a:p>
            <a:endParaRPr lang="en-US" sz="2400" dirty="0"/>
          </a:p>
        </p:txBody>
      </p:sp>
    </p:spTree>
    <p:extLst>
      <p:ext uri="{BB962C8B-B14F-4D97-AF65-F5344CB8AC3E}">
        <p14:creationId xmlns:p14="http://schemas.microsoft.com/office/powerpoint/2010/main" val="1842808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371" y="201637"/>
            <a:ext cx="8846494" cy="1320800"/>
          </a:xfrm>
        </p:spPr>
        <p:txBody>
          <a:bodyPr/>
          <a:lstStyle/>
          <a:p>
            <a:r>
              <a:rPr lang="en-US" dirty="0"/>
              <a:t>Indictments N.C. Gen. Stat. §15A 641-644</a:t>
            </a:r>
          </a:p>
        </p:txBody>
      </p:sp>
      <p:sp>
        <p:nvSpPr>
          <p:cNvPr id="3" name="Content Placeholder 2"/>
          <p:cNvSpPr>
            <a:spLocks noGrp="1"/>
          </p:cNvSpPr>
          <p:nvPr>
            <p:ph idx="1"/>
          </p:nvPr>
        </p:nvSpPr>
        <p:spPr>
          <a:xfrm>
            <a:off x="269371" y="1252025"/>
            <a:ext cx="9004631" cy="4789337"/>
          </a:xfrm>
        </p:spPr>
        <p:txBody>
          <a:bodyPr>
            <a:normAutofit fontScale="92500"/>
          </a:bodyPr>
          <a:lstStyle/>
          <a:p>
            <a:r>
              <a:rPr lang="en-US" sz="2400" dirty="0"/>
              <a:t>§ 15A-641. Indictment and related instruments; definitions of indictment, information, and presentment. (a) Any indictment is a written accusation by a grand jury, filed with a superior court, charging a person with the commission of one or more criminal offenses.</a:t>
            </a:r>
          </a:p>
          <a:p>
            <a:r>
              <a:rPr lang="en-US" sz="2400" dirty="0"/>
              <a:t>§ 15A-644. Form and content of indictment, information or presentment. (a) An indictment must contain: (1) The name of the superior court in which it is filed; (2) The title of the action; (3) Criminal charges pleaded as provided in Article 49 of this Chapter, Pleadings and Joinder; (4) The signature of the prosecutor, but its omission is not a fatal defect; and (5) The signature of the foreman or acting foreman of the grand jury attesting the concurrence of 12 or more grand jurors in the finding of a true bill of indictment.</a:t>
            </a:r>
          </a:p>
          <a:p>
            <a:endParaRPr lang="en-US" dirty="0"/>
          </a:p>
        </p:txBody>
      </p:sp>
    </p:spTree>
    <p:extLst>
      <p:ext uri="{BB962C8B-B14F-4D97-AF65-F5344CB8AC3E}">
        <p14:creationId xmlns:p14="http://schemas.microsoft.com/office/powerpoint/2010/main" val="36659526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a:off x="292100" y="3263900"/>
            <a:ext cx="9588500" cy="101600"/>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0" y="431800"/>
            <a:ext cx="3302699" cy="369332"/>
          </a:xfrm>
          <a:prstGeom prst="rect">
            <a:avLst/>
          </a:prstGeom>
          <a:noFill/>
        </p:spPr>
        <p:txBody>
          <a:bodyPr wrap="none" rtlCol="0">
            <a:spAutoFit/>
          </a:bodyPr>
          <a:lstStyle/>
          <a:p>
            <a:r>
              <a:rPr lang="en-US" dirty="0"/>
              <a:t>Charge With or Without Arrest</a:t>
            </a:r>
          </a:p>
        </p:txBody>
      </p:sp>
      <p:cxnSp>
        <p:nvCxnSpPr>
          <p:cNvPr id="8" name="Straight Arrow Connector 7"/>
          <p:cNvCxnSpPr/>
          <p:nvPr/>
        </p:nvCxnSpPr>
        <p:spPr>
          <a:xfrm flipV="1">
            <a:off x="1104900" y="801132"/>
            <a:ext cx="50800" cy="24627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1675373" y="1376397"/>
            <a:ext cx="3926139" cy="1200329"/>
          </a:xfrm>
          <a:prstGeom prst="rect">
            <a:avLst/>
          </a:prstGeom>
          <a:noFill/>
        </p:spPr>
        <p:txBody>
          <a:bodyPr wrap="none" rtlCol="0">
            <a:spAutoFit/>
          </a:bodyPr>
          <a:lstStyle/>
          <a:p>
            <a:r>
              <a:rPr lang="en-US" dirty="0"/>
              <a:t>First Appearance in District Court to</a:t>
            </a:r>
          </a:p>
          <a:p>
            <a:r>
              <a:rPr lang="en-US" dirty="0"/>
              <a:t>address Counsel. If still in jail, </a:t>
            </a:r>
          </a:p>
          <a:p>
            <a:r>
              <a:rPr lang="en-US" dirty="0"/>
              <a:t>District Court Judge can address </a:t>
            </a:r>
          </a:p>
          <a:p>
            <a:r>
              <a:rPr lang="en-US" dirty="0"/>
              <a:t>bond again</a:t>
            </a:r>
          </a:p>
        </p:txBody>
      </p:sp>
      <p:cxnSp>
        <p:nvCxnSpPr>
          <p:cNvPr id="11" name="Straight Arrow Connector 10"/>
          <p:cNvCxnSpPr/>
          <p:nvPr/>
        </p:nvCxnSpPr>
        <p:spPr>
          <a:xfrm flipH="1">
            <a:off x="1092549" y="3293418"/>
            <a:ext cx="12700" cy="59690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2634877" y="5409505"/>
            <a:ext cx="3124573" cy="369332"/>
          </a:xfrm>
          <a:prstGeom prst="rect">
            <a:avLst/>
          </a:prstGeom>
          <a:noFill/>
        </p:spPr>
        <p:txBody>
          <a:bodyPr wrap="none" rtlCol="0">
            <a:spAutoFit/>
          </a:bodyPr>
          <a:lstStyle/>
          <a:p>
            <a:r>
              <a:rPr lang="en-US" dirty="0"/>
              <a:t>Bond Motion if Client in Jail</a:t>
            </a:r>
          </a:p>
        </p:txBody>
      </p:sp>
      <p:sp>
        <p:nvSpPr>
          <p:cNvPr id="15" name="TextBox 14"/>
          <p:cNvSpPr txBox="1"/>
          <p:nvPr/>
        </p:nvSpPr>
        <p:spPr>
          <a:xfrm>
            <a:off x="228109" y="4064337"/>
            <a:ext cx="2994731" cy="646331"/>
          </a:xfrm>
          <a:prstGeom prst="rect">
            <a:avLst/>
          </a:prstGeom>
          <a:noFill/>
        </p:spPr>
        <p:txBody>
          <a:bodyPr wrap="none" rtlCol="0">
            <a:spAutoFit/>
          </a:bodyPr>
          <a:lstStyle/>
          <a:p>
            <a:r>
              <a:rPr lang="en-US" dirty="0"/>
              <a:t>If arrested, Magistrate will</a:t>
            </a:r>
          </a:p>
          <a:p>
            <a:r>
              <a:rPr lang="en-US" dirty="0"/>
              <a:t> set first bond immediately</a:t>
            </a:r>
          </a:p>
        </p:txBody>
      </p:sp>
      <p:cxnSp>
        <p:nvCxnSpPr>
          <p:cNvPr id="17" name="Straight Arrow Connector 16"/>
          <p:cNvCxnSpPr/>
          <p:nvPr/>
        </p:nvCxnSpPr>
        <p:spPr>
          <a:xfrm flipV="1">
            <a:off x="2959100" y="2626836"/>
            <a:ext cx="12700" cy="625375"/>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4039601" y="3340100"/>
            <a:ext cx="0" cy="195580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4197163" y="321965"/>
            <a:ext cx="5069273" cy="923330"/>
          </a:xfrm>
          <a:prstGeom prst="rect">
            <a:avLst/>
          </a:prstGeom>
          <a:noFill/>
        </p:spPr>
        <p:txBody>
          <a:bodyPr wrap="none" rtlCol="0">
            <a:spAutoFit/>
          </a:bodyPr>
          <a:lstStyle/>
          <a:p>
            <a:r>
              <a:rPr lang="en-US" dirty="0"/>
              <a:t>Trial, Plea, Dismissal if Misdemeanor or Felony </a:t>
            </a:r>
          </a:p>
          <a:p>
            <a:r>
              <a:rPr lang="en-US" dirty="0"/>
              <a:t>reduced to Misdemeanor </a:t>
            </a:r>
          </a:p>
          <a:p>
            <a:r>
              <a:rPr lang="en-US" dirty="0"/>
              <a:t>in District Court</a:t>
            </a:r>
          </a:p>
        </p:txBody>
      </p:sp>
      <p:sp>
        <p:nvSpPr>
          <p:cNvPr id="21" name="TextBox 20"/>
          <p:cNvSpPr txBox="1"/>
          <p:nvPr/>
        </p:nvSpPr>
        <p:spPr>
          <a:xfrm>
            <a:off x="5283200" y="3885163"/>
            <a:ext cx="2865143" cy="923330"/>
          </a:xfrm>
          <a:prstGeom prst="rect">
            <a:avLst/>
          </a:prstGeom>
          <a:noFill/>
        </p:spPr>
        <p:txBody>
          <a:bodyPr wrap="none" rtlCol="0">
            <a:spAutoFit/>
          </a:bodyPr>
          <a:lstStyle/>
          <a:p>
            <a:r>
              <a:rPr lang="en-US" dirty="0"/>
              <a:t>Indictment to </a:t>
            </a:r>
          </a:p>
          <a:p>
            <a:r>
              <a:rPr lang="en-US" dirty="0"/>
              <a:t>Superior Court if Felony </a:t>
            </a:r>
          </a:p>
          <a:p>
            <a:r>
              <a:rPr lang="en-US" dirty="0"/>
              <a:t>and Request for Discovery</a:t>
            </a:r>
          </a:p>
        </p:txBody>
      </p:sp>
      <p:cxnSp>
        <p:nvCxnSpPr>
          <p:cNvPr id="25" name="Straight Arrow Connector 24"/>
          <p:cNvCxnSpPr/>
          <p:nvPr/>
        </p:nvCxnSpPr>
        <p:spPr>
          <a:xfrm flipV="1">
            <a:off x="5981700" y="1245295"/>
            <a:ext cx="25400" cy="2044005"/>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a:off x="6286966" y="3340100"/>
            <a:ext cx="0" cy="545063"/>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6255620" y="1764958"/>
            <a:ext cx="2762295" cy="646331"/>
          </a:xfrm>
          <a:prstGeom prst="rect">
            <a:avLst/>
          </a:prstGeom>
          <a:noFill/>
        </p:spPr>
        <p:txBody>
          <a:bodyPr wrap="none" rtlCol="0">
            <a:spAutoFit/>
          </a:bodyPr>
          <a:lstStyle/>
          <a:p>
            <a:r>
              <a:rPr lang="en-US" dirty="0"/>
              <a:t>Trial, Plea, Dismissal of</a:t>
            </a:r>
          </a:p>
          <a:p>
            <a:r>
              <a:rPr lang="en-US" dirty="0"/>
              <a:t> Felony in Superior Court</a:t>
            </a:r>
          </a:p>
        </p:txBody>
      </p:sp>
      <p:sp>
        <p:nvSpPr>
          <p:cNvPr id="29" name="TextBox 28"/>
          <p:cNvSpPr txBox="1"/>
          <p:nvPr/>
        </p:nvSpPr>
        <p:spPr>
          <a:xfrm>
            <a:off x="8245876" y="5132506"/>
            <a:ext cx="1544077" cy="646331"/>
          </a:xfrm>
          <a:prstGeom prst="rect">
            <a:avLst/>
          </a:prstGeom>
          <a:noFill/>
        </p:spPr>
        <p:txBody>
          <a:bodyPr wrap="none" rtlCol="0">
            <a:spAutoFit/>
          </a:bodyPr>
          <a:lstStyle/>
          <a:p>
            <a:r>
              <a:rPr lang="en-US" dirty="0"/>
              <a:t>Sentencing,</a:t>
            </a:r>
          </a:p>
          <a:p>
            <a:r>
              <a:rPr lang="en-US" dirty="0"/>
              <a:t> if Applicable</a:t>
            </a:r>
          </a:p>
        </p:txBody>
      </p:sp>
      <p:cxnSp>
        <p:nvCxnSpPr>
          <p:cNvPr id="31" name="Straight Arrow Connector 30"/>
          <p:cNvCxnSpPr>
            <a:endCxn id="28" idx="2"/>
          </p:cNvCxnSpPr>
          <p:nvPr/>
        </p:nvCxnSpPr>
        <p:spPr>
          <a:xfrm flipV="1">
            <a:off x="7636767" y="2411289"/>
            <a:ext cx="1" cy="878011"/>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a:endCxn id="29" idx="0"/>
          </p:cNvCxnSpPr>
          <p:nvPr/>
        </p:nvCxnSpPr>
        <p:spPr>
          <a:xfrm>
            <a:off x="9017914" y="3352800"/>
            <a:ext cx="1" cy="1779706"/>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3" name="Straight Arrow Connector 2"/>
          <p:cNvCxnSpPr/>
          <p:nvPr/>
        </p:nvCxnSpPr>
        <p:spPr>
          <a:xfrm>
            <a:off x="7005711" y="2757268"/>
            <a:ext cx="631056" cy="494943"/>
          </a:xfrm>
          <a:prstGeom prst="straightConnector1">
            <a:avLst/>
          </a:prstGeom>
          <a:ln w="508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18488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Disposition- Superior Court</a:t>
            </a:r>
          </a:p>
        </p:txBody>
      </p:sp>
      <p:sp>
        <p:nvSpPr>
          <p:cNvPr id="3" name="Content Placeholder 2"/>
          <p:cNvSpPr>
            <a:spLocks noGrp="1"/>
          </p:cNvSpPr>
          <p:nvPr>
            <p:ph idx="1"/>
          </p:nvPr>
        </p:nvSpPr>
        <p:spPr>
          <a:xfrm>
            <a:off x="457200" y="1384301"/>
            <a:ext cx="8816802" cy="4657062"/>
          </a:xfrm>
        </p:spPr>
        <p:txBody>
          <a:bodyPr>
            <a:normAutofit lnSpcReduction="10000"/>
          </a:bodyPr>
          <a:lstStyle/>
          <a:p>
            <a:r>
              <a:rPr lang="en-US" sz="2000" dirty="0"/>
              <a:t>Cases in Superior Court include:</a:t>
            </a:r>
          </a:p>
          <a:p>
            <a:pPr marL="0" indent="0">
              <a:buNone/>
            </a:pPr>
            <a:endParaRPr lang="en-US" sz="2000" dirty="0"/>
          </a:p>
          <a:p>
            <a:pPr lvl="1"/>
            <a:r>
              <a:rPr lang="en-US" sz="1800" dirty="0"/>
              <a:t>Misdemeanor Appeals</a:t>
            </a:r>
          </a:p>
          <a:p>
            <a:pPr marL="457200" lvl="1" indent="0">
              <a:buNone/>
            </a:pPr>
            <a:endParaRPr lang="en-US" sz="1800" dirty="0"/>
          </a:p>
          <a:p>
            <a:pPr lvl="1"/>
            <a:r>
              <a:rPr lang="en-US" sz="1800" dirty="0"/>
              <a:t>Felonies (and related misdemeanors) that have been indicted.  Charges are indicted when a Grand Jury returns a Bill of Indictment.</a:t>
            </a:r>
          </a:p>
          <a:p>
            <a:pPr marL="457200" lvl="1" indent="0">
              <a:buNone/>
            </a:pPr>
            <a:endParaRPr lang="en-US" dirty="0"/>
          </a:p>
          <a:p>
            <a:r>
              <a:rPr lang="en-US" sz="2000" dirty="0"/>
              <a:t>Once a case has been indicted:</a:t>
            </a:r>
          </a:p>
          <a:p>
            <a:pPr lvl="1"/>
            <a:r>
              <a:rPr lang="en-US" sz="1800" dirty="0"/>
              <a:t>Plea (including lesser charges)</a:t>
            </a:r>
          </a:p>
          <a:p>
            <a:pPr lvl="1"/>
            <a:r>
              <a:rPr lang="en-US" sz="1800" dirty="0"/>
              <a:t>Jury Trial</a:t>
            </a:r>
          </a:p>
          <a:p>
            <a:pPr lvl="1"/>
            <a:r>
              <a:rPr lang="en-US" sz="1800" dirty="0"/>
              <a:t>Deferred Prosecution</a:t>
            </a:r>
          </a:p>
          <a:p>
            <a:pPr lvl="1"/>
            <a:r>
              <a:rPr lang="en-US" sz="1800" dirty="0"/>
              <a:t>Voluntary Dismissal</a:t>
            </a:r>
          </a:p>
        </p:txBody>
      </p:sp>
    </p:spTree>
    <p:extLst>
      <p:ext uri="{BB962C8B-B14F-4D97-AF65-F5344CB8AC3E}">
        <p14:creationId xmlns:p14="http://schemas.microsoft.com/office/powerpoint/2010/main" val="13716981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Superior Court Dispositions</a:t>
            </a:r>
          </a:p>
        </p:txBody>
      </p:sp>
      <p:sp>
        <p:nvSpPr>
          <p:cNvPr id="3" name="Content Placeholder 2"/>
          <p:cNvSpPr>
            <a:spLocks noGrp="1"/>
          </p:cNvSpPr>
          <p:nvPr>
            <p:ph idx="1"/>
          </p:nvPr>
        </p:nvSpPr>
        <p:spPr>
          <a:xfrm>
            <a:off x="450166" y="1772529"/>
            <a:ext cx="8823836" cy="4268833"/>
          </a:xfrm>
        </p:spPr>
        <p:txBody>
          <a:bodyPr/>
          <a:lstStyle/>
          <a:p>
            <a:r>
              <a:rPr lang="en-US" dirty="0"/>
              <a:t>Mark is convicted in District Court of Assault with a Deadly Weapon in a bench trial and receives 150 days in jail.  At sentencing, Mark enters a notice of Appeal.  This is an appeal De Novo to Superior Court.  Mark’s sentence and judgment are vacated and he can have a trial again in Superior Court with a jury of 12.  The judge in Mark’s District Court case may choose to set a bond again on Mark and he will have to bond out of jail while awaiting his appeal.</a:t>
            </a:r>
          </a:p>
          <a:p>
            <a:endParaRPr lang="en-US" dirty="0"/>
          </a:p>
          <a:p>
            <a:r>
              <a:rPr lang="en-US" dirty="0"/>
              <a:t>Mark is charged with Felony Possession of Cocaine in District Court and is offered a misdemeanor by the District Attorney.  Mark decides he does not want to take the offer and his case is sent to a Grand Jury for indictment.  Mark goes to trial several months later in Superior Court and is found guilty.</a:t>
            </a:r>
          </a:p>
        </p:txBody>
      </p:sp>
    </p:spTree>
    <p:extLst>
      <p:ext uri="{BB962C8B-B14F-4D97-AF65-F5344CB8AC3E}">
        <p14:creationId xmlns:p14="http://schemas.microsoft.com/office/powerpoint/2010/main" val="25469863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Superior Court Dispositions</a:t>
            </a:r>
          </a:p>
        </p:txBody>
      </p:sp>
      <p:sp>
        <p:nvSpPr>
          <p:cNvPr id="3" name="Content Placeholder 2"/>
          <p:cNvSpPr>
            <a:spLocks noGrp="1"/>
          </p:cNvSpPr>
          <p:nvPr>
            <p:ph idx="1"/>
          </p:nvPr>
        </p:nvSpPr>
        <p:spPr>
          <a:xfrm>
            <a:off x="450166" y="1772529"/>
            <a:ext cx="8823836" cy="4268833"/>
          </a:xfrm>
        </p:spPr>
        <p:txBody>
          <a:bodyPr/>
          <a:lstStyle/>
          <a:p>
            <a:r>
              <a:rPr lang="en-US" dirty="0"/>
              <a:t>Mark is charged with Felony Assault With a Deadly Weapon with the Intent to Kill and Inflicting Serious Injury.  His case sits in District Court for a month and is sent to a Grand Jury for indictment.  Mark is indicted and chooses to plead guilty to a lesser charge of Assault With a Deadly Weapon Inflicting Serious Injury to avoid a more harsh sentence if he was convicted at trial.</a:t>
            </a:r>
          </a:p>
          <a:p>
            <a:endParaRPr lang="en-US" dirty="0"/>
          </a:p>
          <a:p>
            <a:r>
              <a:rPr lang="en-US" dirty="0"/>
              <a:t>Mark is charged with Embezzlement and the case is indicted into Superior Court.  The District Attorney believes that there is some evidence of guilt, but the case isn’t the strongest against Mark.  Mark agrees to pay back all of the embezzled money, prior to trial, and the District Attorney will dismiss his case.</a:t>
            </a:r>
          </a:p>
        </p:txBody>
      </p:sp>
    </p:spTree>
    <p:extLst>
      <p:ext uri="{BB962C8B-B14F-4D97-AF65-F5344CB8AC3E}">
        <p14:creationId xmlns:p14="http://schemas.microsoft.com/office/powerpoint/2010/main" val="16912424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a:off x="292100" y="3263900"/>
            <a:ext cx="9588500" cy="101600"/>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0" y="431800"/>
            <a:ext cx="3302699" cy="369332"/>
          </a:xfrm>
          <a:prstGeom prst="rect">
            <a:avLst/>
          </a:prstGeom>
          <a:noFill/>
        </p:spPr>
        <p:txBody>
          <a:bodyPr wrap="none" rtlCol="0">
            <a:spAutoFit/>
          </a:bodyPr>
          <a:lstStyle/>
          <a:p>
            <a:r>
              <a:rPr lang="en-US" dirty="0"/>
              <a:t>Charge With or Without Arrest</a:t>
            </a:r>
          </a:p>
        </p:txBody>
      </p:sp>
      <p:cxnSp>
        <p:nvCxnSpPr>
          <p:cNvPr id="8" name="Straight Arrow Connector 7"/>
          <p:cNvCxnSpPr/>
          <p:nvPr/>
        </p:nvCxnSpPr>
        <p:spPr>
          <a:xfrm flipV="1">
            <a:off x="1104900" y="801132"/>
            <a:ext cx="50800" cy="24627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1675373" y="1376397"/>
            <a:ext cx="3926139" cy="1200329"/>
          </a:xfrm>
          <a:prstGeom prst="rect">
            <a:avLst/>
          </a:prstGeom>
          <a:noFill/>
        </p:spPr>
        <p:txBody>
          <a:bodyPr wrap="none" rtlCol="0">
            <a:spAutoFit/>
          </a:bodyPr>
          <a:lstStyle/>
          <a:p>
            <a:r>
              <a:rPr lang="en-US" dirty="0"/>
              <a:t>First Appearance in District Court to</a:t>
            </a:r>
          </a:p>
          <a:p>
            <a:r>
              <a:rPr lang="en-US" dirty="0"/>
              <a:t>address Counsel. If still in jail, </a:t>
            </a:r>
          </a:p>
          <a:p>
            <a:r>
              <a:rPr lang="en-US" dirty="0"/>
              <a:t>District Court Judge can address </a:t>
            </a:r>
          </a:p>
          <a:p>
            <a:r>
              <a:rPr lang="en-US" dirty="0"/>
              <a:t>bond again</a:t>
            </a:r>
          </a:p>
        </p:txBody>
      </p:sp>
      <p:cxnSp>
        <p:nvCxnSpPr>
          <p:cNvPr id="11" name="Straight Arrow Connector 10"/>
          <p:cNvCxnSpPr/>
          <p:nvPr/>
        </p:nvCxnSpPr>
        <p:spPr>
          <a:xfrm flipH="1">
            <a:off x="1092549" y="3293418"/>
            <a:ext cx="12700" cy="59690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2634877" y="5409505"/>
            <a:ext cx="3124573" cy="369332"/>
          </a:xfrm>
          <a:prstGeom prst="rect">
            <a:avLst/>
          </a:prstGeom>
          <a:noFill/>
        </p:spPr>
        <p:txBody>
          <a:bodyPr wrap="none" rtlCol="0">
            <a:spAutoFit/>
          </a:bodyPr>
          <a:lstStyle/>
          <a:p>
            <a:r>
              <a:rPr lang="en-US" dirty="0"/>
              <a:t>Bond Motion if Client in Jail</a:t>
            </a:r>
          </a:p>
        </p:txBody>
      </p:sp>
      <p:sp>
        <p:nvSpPr>
          <p:cNvPr id="15" name="TextBox 14"/>
          <p:cNvSpPr txBox="1"/>
          <p:nvPr/>
        </p:nvSpPr>
        <p:spPr>
          <a:xfrm>
            <a:off x="228109" y="4064337"/>
            <a:ext cx="2994731" cy="646331"/>
          </a:xfrm>
          <a:prstGeom prst="rect">
            <a:avLst/>
          </a:prstGeom>
          <a:noFill/>
        </p:spPr>
        <p:txBody>
          <a:bodyPr wrap="none" rtlCol="0">
            <a:spAutoFit/>
          </a:bodyPr>
          <a:lstStyle/>
          <a:p>
            <a:r>
              <a:rPr lang="en-US" dirty="0"/>
              <a:t>If arrested, Magistrate will</a:t>
            </a:r>
          </a:p>
          <a:p>
            <a:r>
              <a:rPr lang="en-US" dirty="0"/>
              <a:t> set first bond immediately</a:t>
            </a:r>
          </a:p>
        </p:txBody>
      </p:sp>
      <p:cxnSp>
        <p:nvCxnSpPr>
          <p:cNvPr id="17" name="Straight Arrow Connector 16"/>
          <p:cNvCxnSpPr/>
          <p:nvPr/>
        </p:nvCxnSpPr>
        <p:spPr>
          <a:xfrm flipV="1">
            <a:off x="2959100" y="2626836"/>
            <a:ext cx="12700" cy="625375"/>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4039601" y="3340100"/>
            <a:ext cx="0" cy="195580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4197163" y="321965"/>
            <a:ext cx="5069273" cy="923330"/>
          </a:xfrm>
          <a:prstGeom prst="rect">
            <a:avLst/>
          </a:prstGeom>
          <a:noFill/>
        </p:spPr>
        <p:txBody>
          <a:bodyPr wrap="none" rtlCol="0">
            <a:spAutoFit/>
          </a:bodyPr>
          <a:lstStyle/>
          <a:p>
            <a:r>
              <a:rPr lang="en-US" dirty="0"/>
              <a:t>Trial, Plea, Dismissal if Misdemeanor or Felony </a:t>
            </a:r>
          </a:p>
          <a:p>
            <a:r>
              <a:rPr lang="en-US" dirty="0"/>
              <a:t>reduced to Misdemeanor </a:t>
            </a:r>
          </a:p>
          <a:p>
            <a:r>
              <a:rPr lang="en-US" dirty="0"/>
              <a:t>in District Court</a:t>
            </a:r>
          </a:p>
        </p:txBody>
      </p:sp>
      <p:sp>
        <p:nvSpPr>
          <p:cNvPr id="21" name="TextBox 20"/>
          <p:cNvSpPr txBox="1"/>
          <p:nvPr/>
        </p:nvSpPr>
        <p:spPr>
          <a:xfrm>
            <a:off x="5283200" y="3885163"/>
            <a:ext cx="2865143" cy="923330"/>
          </a:xfrm>
          <a:prstGeom prst="rect">
            <a:avLst/>
          </a:prstGeom>
          <a:noFill/>
        </p:spPr>
        <p:txBody>
          <a:bodyPr wrap="none" rtlCol="0">
            <a:spAutoFit/>
          </a:bodyPr>
          <a:lstStyle/>
          <a:p>
            <a:r>
              <a:rPr lang="en-US" dirty="0"/>
              <a:t>Indictment to </a:t>
            </a:r>
          </a:p>
          <a:p>
            <a:r>
              <a:rPr lang="en-US" dirty="0"/>
              <a:t>Superior Court if Felony </a:t>
            </a:r>
          </a:p>
          <a:p>
            <a:r>
              <a:rPr lang="en-US" dirty="0"/>
              <a:t>and Request for Discovery</a:t>
            </a:r>
          </a:p>
        </p:txBody>
      </p:sp>
      <p:cxnSp>
        <p:nvCxnSpPr>
          <p:cNvPr id="25" name="Straight Arrow Connector 24"/>
          <p:cNvCxnSpPr/>
          <p:nvPr/>
        </p:nvCxnSpPr>
        <p:spPr>
          <a:xfrm flipV="1">
            <a:off x="5981700" y="1245295"/>
            <a:ext cx="25400" cy="2044005"/>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a:off x="6286966" y="3340100"/>
            <a:ext cx="0" cy="545063"/>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6255620" y="1764958"/>
            <a:ext cx="2762295" cy="646331"/>
          </a:xfrm>
          <a:prstGeom prst="rect">
            <a:avLst/>
          </a:prstGeom>
          <a:noFill/>
        </p:spPr>
        <p:txBody>
          <a:bodyPr wrap="none" rtlCol="0">
            <a:spAutoFit/>
          </a:bodyPr>
          <a:lstStyle/>
          <a:p>
            <a:r>
              <a:rPr lang="en-US" dirty="0"/>
              <a:t>Trial, Plea, Dismissal of</a:t>
            </a:r>
          </a:p>
          <a:p>
            <a:r>
              <a:rPr lang="en-US" dirty="0"/>
              <a:t> Felony in Superior Court</a:t>
            </a:r>
          </a:p>
        </p:txBody>
      </p:sp>
      <p:sp>
        <p:nvSpPr>
          <p:cNvPr id="29" name="TextBox 28"/>
          <p:cNvSpPr txBox="1"/>
          <p:nvPr/>
        </p:nvSpPr>
        <p:spPr>
          <a:xfrm>
            <a:off x="8245876" y="5132506"/>
            <a:ext cx="1544077" cy="646331"/>
          </a:xfrm>
          <a:prstGeom prst="rect">
            <a:avLst/>
          </a:prstGeom>
          <a:noFill/>
        </p:spPr>
        <p:txBody>
          <a:bodyPr wrap="none" rtlCol="0">
            <a:spAutoFit/>
          </a:bodyPr>
          <a:lstStyle/>
          <a:p>
            <a:r>
              <a:rPr lang="en-US" dirty="0"/>
              <a:t>Sentencing,</a:t>
            </a:r>
          </a:p>
          <a:p>
            <a:r>
              <a:rPr lang="en-US" dirty="0"/>
              <a:t> if Applicable</a:t>
            </a:r>
          </a:p>
        </p:txBody>
      </p:sp>
      <p:cxnSp>
        <p:nvCxnSpPr>
          <p:cNvPr id="31" name="Straight Arrow Connector 30"/>
          <p:cNvCxnSpPr>
            <a:endCxn id="28" idx="2"/>
          </p:cNvCxnSpPr>
          <p:nvPr/>
        </p:nvCxnSpPr>
        <p:spPr>
          <a:xfrm flipV="1">
            <a:off x="7636767" y="2411289"/>
            <a:ext cx="1" cy="878011"/>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a:endCxn id="29" idx="0"/>
          </p:cNvCxnSpPr>
          <p:nvPr/>
        </p:nvCxnSpPr>
        <p:spPr>
          <a:xfrm>
            <a:off x="9017914" y="3352800"/>
            <a:ext cx="1" cy="1779706"/>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3" name="Straight Arrow Connector 2"/>
          <p:cNvCxnSpPr/>
          <p:nvPr/>
        </p:nvCxnSpPr>
        <p:spPr>
          <a:xfrm>
            <a:off x="8482818" y="2626836"/>
            <a:ext cx="535096" cy="662464"/>
          </a:xfrm>
          <a:prstGeom prst="straightConnector1">
            <a:avLst/>
          </a:prstGeom>
          <a:ln w="508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00097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Sentencing- NC Structured Sentencing</a:t>
            </a:r>
          </a:p>
        </p:txBody>
      </p:sp>
      <p:sp>
        <p:nvSpPr>
          <p:cNvPr id="3" name="Content Placeholder 2"/>
          <p:cNvSpPr>
            <a:spLocks noGrp="1"/>
          </p:cNvSpPr>
          <p:nvPr>
            <p:ph idx="1"/>
          </p:nvPr>
        </p:nvSpPr>
        <p:spPr>
          <a:xfrm>
            <a:off x="317500" y="1270000"/>
            <a:ext cx="8778702" cy="4466562"/>
          </a:xfrm>
        </p:spPr>
        <p:txBody>
          <a:bodyPr>
            <a:normAutofit fontScale="85000" lnSpcReduction="20000"/>
          </a:bodyPr>
          <a:lstStyle/>
          <a:p>
            <a:r>
              <a:rPr lang="en-US" sz="2400" dirty="0"/>
              <a:t>C/I/A</a:t>
            </a:r>
          </a:p>
          <a:p>
            <a:pPr lvl="1"/>
            <a:r>
              <a:rPr lang="en-US" sz="2200" dirty="0"/>
              <a:t>Community Punishment</a:t>
            </a:r>
          </a:p>
          <a:p>
            <a:pPr lvl="2"/>
            <a:r>
              <a:rPr lang="en-US" sz="2000" dirty="0"/>
              <a:t>Probation, Community Service, Fines and Costs</a:t>
            </a:r>
          </a:p>
          <a:p>
            <a:pPr lvl="1"/>
            <a:r>
              <a:rPr lang="en-US" sz="2200" dirty="0"/>
              <a:t>Intermediate Punishment</a:t>
            </a:r>
          </a:p>
          <a:p>
            <a:pPr lvl="2"/>
            <a:r>
              <a:rPr lang="en-US" sz="2000" dirty="0"/>
              <a:t>Probation AND Split Sentence/Community Service</a:t>
            </a:r>
          </a:p>
          <a:p>
            <a:pPr lvl="1"/>
            <a:r>
              <a:rPr lang="en-US" sz="2200" dirty="0"/>
              <a:t>Active Punishment</a:t>
            </a:r>
          </a:p>
          <a:p>
            <a:pPr marL="457200" lvl="1" indent="0">
              <a:buNone/>
            </a:pPr>
            <a:endParaRPr lang="en-US" sz="2200" dirty="0"/>
          </a:p>
          <a:p>
            <a:r>
              <a:rPr lang="en-US" sz="2400" dirty="0"/>
              <a:t>Misdemeanor Sentencing Grid</a:t>
            </a:r>
          </a:p>
          <a:p>
            <a:pPr lvl="1"/>
            <a:r>
              <a:rPr lang="en-US" sz="2200" dirty="0">
                <a:hlinkClick r:id="rId2"/>
              </a:rPr>
              <a:t>http://www.nccourts.org/Courts/CRS/Councils/spac/Documents/Misd_Chart_120113.pdf</a:t>
            </a:r>
            <a:r>
              <a:rPr lang="en-US" sz="2200" dirty="0"/>
              <a:t> </a:t>
            </a:r>
          </a:p>
          <a:p>
            <a:r>
              <a:rPr lang="en-US" sz="2400" dirty="0"/>
              <a:t>Felony Sentencing Grid</a:t>
            </a:r>
          </a:p>
          <a:p>
            <a:pPr lvl="1"/>
            <a:r>
              <a:rPr lang="en-US" sz="2200" dirty="0">
                <a:hlinkClick r:id="rId3"/>
              </a:rPr>
              <a:t>http://www.nccourts.org/Courts/CRS/Councils/spac/Documents/FelonyChart_1013MaxChart.pdf</a:t>
            </a:r>
            <a:r>
              <a:rPr lang="en-US" sz="2200" dirty="0"/>
              <a:t> </a:t>
            </a:r>
          </a:p>
        </p:txBody>
      </p:sp>
    </p:spTree>
    <p:extLst>
      <p:ext uri="{BB962C8B-B14F-4D97-AF65-F5344CB8AC3E}">
        <p14:creationId xmlns:p14="http://schemas.microsoft.com/office/powerpoint/2010/main" val="37481529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Post-Conviction</a:t>
            </a:r>
          </a:p>
        </p:txBody>
      </p:sp>
      <p:sp>
        <p:nvSpPr>
          <p:cNvPr id="3" name="Content Placeholder 2"/>
          <p:cNvSpPr>
            <a:spLocks noGrp="1"/>
          </p:cNvSpPr>
          <p:nvPr>
            <p:ph idx="1"/>
          </p:nvPr>
        </p:nvSpPr>
        <p:spPr>
          <a:xfrm>
            <a:off x="406400" y="1346201"/>
            <a:ext cx="8867602" cy="4695162"/>
          </a:xfrm>
        </p:spPr>
        <p:txBody>
          <a:bodyPr/>
          <a:lstStyle/>
          <a:p>
            <a:r>
              <a:rPr lang="en-US" dirty="0"/>
              <a:t>Misdemeanors</a:t>
            </a:r>
          </a:p>
          <a:p>
            <a:pPr lvl="1"/>
            <a:r>
              <a:rPr lang="en-US" dirty="0"/>
              <a:t>Jail or Misdemeanor Confinement Program</a:t>
            </a:r>
          </a:p>
          <a:p>
            <a:pPr lvl="1"/>
            <a:r>
              <a:rPr lang="en-US" dirty="0"/>
              <a:t>Probation</a:t>
            </a:r>
          </a:p>
          <a:p>
            <a:pPr lvl="1"/>
            <a:r>
              <a:rPr lang="en-US" dirty="0"/>
              <a:t>Appeal De Novo to Superior Court</a:t>
            </a:r>
          </a:p>
          <a:p>
            <a:r>
              <a:rPr lang="en-US" dirty="0"/>
              <a:t>Felonies</a:t>
            </a:r>
          </a:p>
          <a:p>
            <a:pPr lvl="1"/>
            <a:r>
              <a:rPr lang="en-US" dirty="0"/>
              <a:t>Division of Adult Corrections</a:t>
            </a:r>
          </a:p>
          <a:p>
            <a:pPr lvl="1"/>
            <a:r>
              <a:rPr lang="en-US" dirty="0"/>
              <a:t>Jail for shorter splits</a:t>
            </a:r>
          </a:p>
          <a:p>
            <a:pPr lvl="1"/>
            <a:r>
              <a:rPr lang="en-US" dirty="0"/>
              <a:t>Probation</a:t>
            </a:r>
          </a:p>
          <a:p>
            <a:pPr lvl="1"/>
            <a:r>
              <a:rPr lang="en-US" dirty="0"/>
              <a:t>Appeal to Court of Appeals</a:t>
            </a:r>
          </a:p>
          <a:p>
            <a:r>
              <a:rPr lang="en-US" dirty="0"/>
              <a:t>Probation/Parole Violations</a:t>
            </a:r>
          </a:p>
          <a:p>
            <a:pPr lvl="1"/>
            <a:r>
              <a:rPr lang="en-US" dirty="0"/>
              <a:t>Hearing and Revocation, Termination, or </a:t>
            </a:r>
            <a:r>
              <a:rPr lang="en-US"/>
              <a:t>other Sanction </a:t>
            </a:r>
            <a:endParaRPr lang="en-US" dirty="0"/>
          </a:p>
        </p:txBody>
      </p:sp>
    </p:spTree>
    <p:extLst>
      <p:ext uri="{BB962C8B-B14F-4D97-AF65-F5344CB8AC3E}">
        <p14:creationId xmlns:p14="http://schemas.microsoft.com/office/powerpoint/2010/main" val="1451264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Charge Phase</a:t>
            </a:r>
          </a:p>
        </p:txBody>
      </p:sp>
      <p:sp>
        <p:nvSpPr>
          <p:cNvPr id="3" name="Content Placeholder 2"/>
          <p:cNvSpPr>
            <a:spLocks noGrp="1"/>
          </p:cNvSpPr>
          <p:nvPr>
            <p:ph idx="1"/>
          </p:nvPr>
        </p:nvSpPr>
        <p:spPr>
          <a:xfrm>
            <a:off x="464234" y="1477109"/>
            <a:ext cx="8809768" cy="4564254"/>
          </a:xfrm>
        </p:spPr>
        <p:txBody>
          <a:bodyPr>
            <a:normAutofit fontScale="85000" lnSpcReduction="10000"/>
          </a:bodyPr>
          <a:lstStyle/>
          <a:p>
            <a:r>
              <a:rPr lang="en-US" sz="2400" dirty="0"/>
              <a:t>Citation (without or without arrest)</a:t>
            </a:r>
          </a:p>
          <a:p>
            <a:pPr lvl="1"/>
            <a:r>
              <a:rPr lang="en-US" sz="2000" dirty="0"/>
              <a:t>Many misdemeanors are charged this way, but not necessarily.</a:t>
            </a:r>
          </a:p>
          <a:p>
            <a:pPr lvl="1"/>
            <a:r>
              <a:rPr lang="en-US" sz="2000" dirty="0"/>
              <a:t>Police officers can charge by citation at the scene and Defendant never needs to go down to the jail. Court date for first appearance is listed on the citation.  </a:t>
            </a:r>
          </a:p>
          <a:p>
            <a:pPr marL="457200" lvl="1" indent="0">
              <a:buNone/>
            </a:pPr>
            <a:endParaRPr lang="en-US" sz="2000" dirty="0"/>
          </a:p>
          <a:p>
            <a:r>
              <a:rPr lang="en-US" sz="2400" dirty="0"/>
              <a:t>Magistrate Order (typically when Defendant is arrested and brought to jail) or Warrant for Arrest (typically when Defendant is not in custody at time when charges are filed)</a:t>
            </a:r>
          </a:p>
          <a:p>
            <a:pPr lvl="1"/>
            <a:r>
              <a:rPr lang="en-US" sz="2000" dirty="0"/>
              <a:t>Magistrate finds probable cause to charge defendant or issue a warrant for arrest.  (Note: this finding is listed on the order)</a:t>
            </a:r>
          </a:p>
          <a:p>
            <a:pPr lvl="1"/>
            <a:r>
              <a:rPr lang="en-US" sz="2000" dirty="0"/>
              <a:t>Generally felonies are charged this way and a Defendant is served at the jail.  This could be done immediately after an arrest is made, or sometime before an arrest is made. In the latter case, a Defendant may find out they have a warrant later and may choose to get served themselves at the magistrate’s office in the jail. </a:t>
            </a:r>
            <a:endParaRPr lang="en-US" dirty="0"/>
          </a:p>
        </p:txBody>
      </p:sp>
    </p:spTree>
    <p:extLst>
      <p:ext uri="{BB962C8B-B14F-4D97-AF65-F5344CB8AC3E}">
        <p14:creationId xmlns:p14="http://schemas.microsoft.com/office/powerpoint/2010/main" val="2004159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Citations- N.C. Gen. Stat- §15A-302</a:t>
            </a:r>
          </a:p>
        </p:txBody>
      </p:sp>
      <p:sp>
        <p:nvSpPr>
          <p:cNvPr id="3" name="Content Placeholder 2"/>
          <p:cNvSpPr>
            <a:spLocks noGrp="1"/>
          </p:cNvSpPr>
          <p:nvPr>
            <p:ph idx="1"/>
          </p:nvPr>
        </p:nvSpPr>
        <p:spPr>
          <a:xfrm>
            <a:off x="436097" y="1406769"/>
            <a:ext cx="9481625" cy="4529797"/>
          </a:xfrm>
        </p:spPr>
        <p:txBody>
          <a:bodyPr/>
          <a:lstStyle/>
          <a:p>
            <a:pPr marL="0" indent="228600" algn="just">
              <a:spcBef>
                <a:spcPts val="0"/>
              </a:spcBef>
            </a:pPr>
            <a:r>
              <a:rPr lang="en-US" sz="2000" dirty="0">
                <a:solidFill>
                  <a:srgbClr val="000000"/>
                </a:solidFill>
                <a:latin typeface="Times New Roman" panose="02020603050405020304" pitchFamily="18" charset="0"/>
              </a:rPr>
              <a:t>(a)        Definition. - A citation is a directive, issued by a law enforcement officer or other person authorized by statute, that a person appear in court and answer a misdemeanor or infraction charge or charges.</a:t>
            </a:r>
            <a:endParaRPr lang="en-US" sz="2400" dirty="0">
              <a:solidFill>
                <a:srgbClr val="000000"/>
              </a:solidFill>
              <a:latin typeface="Times New Roman" panose="02020603050405020304" pitchFamily="18" charset="0"/>
            </a:endParaRPr>
          </a:p>
          <a:p>
            <a:pPr marL="0" indent="228600" algn="just">
              <a:spcBef>
                <a:spcPts val="0"/>
              </a:spcBef>
            </a:pPr>
            <a:r>
              <a:rPr lang="en-US" sz="2000" dirty="0">
                <a:solidFill>
                  <a:srgbClr val="000000"/>
                </a:solidFill>
                <a:latin typeface="Times New Roman" panose="02020603050405020304" pitchFamily="18" charset="0"/>
              </a:rPr>
              <a:t>(b)        When Issued. - An officer may issue a citation to any person who he has probable cause to believe has committed a misdemeanor or infraction.</a:t>
            </a:r>
            <a:endParaRPr lang="en-US" sz="2400" dirty="0">
              <a:solidFill>
                <a:srgbClr val="000000"/>
              </a:solidFill>
              <a:latin typeface="Times New Roman" panose="02020603050405020304" pitchFamily="18" charset="0"/>
            </a:endParaRPr>
          </a:p>
          <a:p>
            <a:pPr marL="0" indent="228600" algn="just">
              <a:spcBef>
                <a:spcPts val="0"/>
              </a:spcBef>
            </a:pPr>
            <a:r>
              <a:rPr lang="en-US" sz="2000" dirty="0">
                <a:solidFill>
                  <a:srgbClr val="000000"/>
                </a:solidFill>
                <a:latin typeface="Times New Roman" panose="02020603050405020304" pitchFamily="18" charset="0"/>
              </a:rPr>
              <a:t>(c)        Contents. - The citation must:</a:t>
            </a:r>
            <a:endParaRPr lang="en-US" sz="2400" dirty="0">
              <a:solidFill>
                <a:srgbClr val="000000"/>
              </a:solidFill>
              <a:latin typeface="Times New Roman" panose="02020603050405020304" pitchFamily="18" charset="0"/>
            </a:endParaRPr>
          </a:p>
          <a:p>
            <a:pPr marL="1143000" indent="-457200" algn="just">
              <a:spcBef>
                <a:spcPts val="0"/>
              </a:spcBef>
            </a:pPr>
            <a:r>
              <a:rPr lang="en-US" sz="2000" dirty="0">
                <a:solidFill>
                  <a:srgbClr val="000000"/>
                </a:solidFill>
                <a:latin typeface="Times New Roman" panose="02020603050405020304" pitchFamily="18" charset="0"/>
              </a:rPr>
              <a:t>(1)        Identify the crime charged, including the date, and where material, identify the property and other persons involved,</a:t>
            </a:r>
            <a:endParaRPr lang="en-US" sz="2400" dirty="0">
              <a:solidFill>
                <a:srgbClr val="000000"/>
              </a:solidFill>
              <a:latin typeface="Times New Roman" panose="02020603050405020304" pitchFamily="18" charset="0"/>
            </a:endParaRPr>
          </a:p>
          <a:p>
            <a:pPr marL="1143000" indent="-457200" algn="just">
              <a:spcBef>
                <a:spcPts val="0"/>
              </a:spcBef>
            </a:pPr>
            <a:r>
              <a:rPr lang="en-US" sz="2000" dirty="0">
                <a:solidFill>
                  <a:srgbClr val="000000"/>
                </a:solidFill>
                <a:latin typeface="Times New Roman" panose="02020603050405020304" pitchFamily="18" charset="0"/>
              </a:rPr>
              <a:t>(2)        Contain the name and address of the person cited, or other identification if that cannot be ascertained,</a:t>
            </a:r>
            <a:endParaRPr lang="en-US" sz="2400" dirty="0">
              <a:solidFill>
                <a:srgbClr val="000000"/>
              </a:solidFill>
              <a:latin typeface="Times New Roman" panose="02020603050405020304" pitchFamily="18" charset="0"/>
            </a:endParaRPr>
          </a:p>
          <a:p>
            <a:pPr marL="1143000" indent="-457200" algn="just">
              <a:spcBef>
                <a:spcPts val="0"/>
              </a:spcBef>
            </a:pPr>
            <a:r>
              <a:rPr lang="en-US" sz="2000" dirty="0">
                <a:solidFill>
                  <a:srgbClr val="000000"/>
                </a:solidFill>
                <a:latin typeface="Times New Roman" panose="02020603050405020304" pitchFamily="18" charset="0"/>
              </a:rPr>
              <a:t>(3)        Identify the officer issuing the citation, and</a:t>
            </a:r>
            <a:endParaRPr lang="en-US" sz="2400" dirty="0">
              <a:solidFill>
                <a:srgbClr val="000000"/>
              </a:solidFill>
              <a:latin typeface="Times New Roman" panose="02020603050405020304" pitchFamily="18" charset="0"/>
            </a:endParaRPr>
          </a:p>
          <a:p>
            <a:pPr marL="1143000" indent="-457200" algn="just">
              <a:spcBef>
                <a:spcPts val="0"/>
              </a:spcBef>
            </a:pPr>
            <a:r>
              <a:rPr lang="en-US" sz="2000" dirty="0">
                <a:solidFill>
                  <a:srgbClr val="000000"/>
                </a:solidFill>
                <a:latin typeface="Times New Roman" panose="02020603050405020304" pitchFamily="18" charset="0"/>
              </a:rPr>
              <a:t>(4)        Cite the person to whom issued to appear in a designated court, at a designated time and date.</a:t>
            </a:r>
            <a:endParaRPr lang="en-US" sz="2400" dirty="0">
              <a:solidFill>
                <a:srgbClr val="000000"/>
              </a:solidFill>
              <a:latin typeface="Times New Roman" panose="02020603050405020304" pitchFamily="18" charset="0"/>
            </a:endParaRPr>
          </a:p>
          <a:p>
            <a:endParaRPr lang="en-US" dirty="0"/>
          </a:p>
        </p:txBody>
      </p:sp>
    </p:spTree>
    <p:extLst>
      <p:ext uri="{BB962C8B-B14F-4D97-AF65-F5344CB8AC3E}">
        <p14:creationId xmlns:p14="http://schemas.microsoft.com/office/powerpoint/2010/main" val="21702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25082" y="-98475"/>
            <a:ext cx="11966917" cy="7392571"/>
          </a:xfrm>
          <a:prstGeom prst="rect">
            <a:avLst/>
          </a:prstGeom>
        </p:spPr>
      </p:pic>
    </p:spTree>
    <p:extLst>
      <p:ext uri="{BB962C8B-B14F-4D97-AF65-F5344CB8AC3E}">
        <p14:creationId xmlns:p14="http://schemas.microsoft.com/office/powerpoint/2010/main" val="806282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80783" y="0"/>
            <a:ext cx="8872539" cy="6858000"/>
          </a:xfrm>
        </p:spPr>
      </p:pic>
    </p:spTree>
    <p:extLst>
      <p:ext uri="{BB962C8B-B14F-4D97-AF65-F5344CB8AC3E}">
        <p14:creationId xmlns:p14="http://schemas.microsoft.com/office/powerpoint/2010/main" val="1740464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100" y="187569"/>
            <a:ext cx="8902764" cy="1320800"/>
          </a:xfrm>
        </p:spPr>
        <p:txBody>
          <a:bodyPr/>
          <a:lstStyle/>
          <a:p>
            <a:r>
              <a:rPr lang="en-US" dirty="0"/>
              <a:t>Magistrate Orders and Warrants for Arrest-§15A-303 and §15A-511</a:t>
            </a:r>
          </a:p>
        </p:txBody>
      </p:sp>
      <p:sp>
        <p:nvSpPr>
          <p:cNvPr id="3" name="Content Placeholder 2"/>
          <p:cNvSpPr>
            <a:spLocks noGrp="1"/>
          </p:cNvSpPr>
          <p:nvPr>
            <p:ph idx="1"/>
          </p:nvPr>
        </p:nvSpPr>
        <p:spPr>
          <a:xfrm>
            <a:off x="366148" y="1274324"/>
            <a:ext cx="8596668" cy="3880773"/>
          </a:xfrm>
        </p:spPr>
        <p:txBody>
          <a:bodyPr>
            <a:noAutofit/>
          </a:bodyPr>
          <a:lstStyle/>
          <a:p>
            <a:r>
              <a:rPr lang="en-US" sz="2800" dirty="0"/>
              <a:t>§ 15A-303. Criminal summons. </a:t>
            </a:r>
          </a:p>
          <a:p>
            <a:pPr lvl="1"/>
            <a:r>
              <a:rPr lang="en-US" sz="2400" dirty="0"/>
              <a:t>(a) Definition. – A criminal summons consists of a statement of the crime or infraction of which the person to be summoned is accused, and an order directing that the person so accused appear and answer to the charges made against him. It is based upon a showing of probable cause supported by oath or affirmation.</a:t>
            </a:r>
          </a:p>
          <a:p>
            <a:pPr lvl="1"/>
            <a:r>
              <a:rPr lang="en-US" sz="2400" dirty="0"/>
              <a:t> (b) Statement of the Crime or Infraction. – The criminal summons must contain a statement of the crime or infraction of which the person summoned is accused. No criminal summons is invalid because of any technicality of pleading if the statement is sufficient to identify the crime or infraction.</a:t>
            </a:r>
          </a:p>
        </p:txBody>
      </p:sp>
    </p:spTree>
    <p:extLst>
      <p:ext uri="{BB962C8B-B14F-4D97-AF65-F5344CB8AC3E}">
        <p14:creationId xmlns:p14="http://schemas.microsoft.com/office/powerpoint/2010/main" val="2372218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693" y="0"/>
            <a:ext cx="9034851" cy="1320800"/>
          </a:xfrm>
        </p:spPr>
        <p:txBody>
          <a:bodyPr/>
          <a:lstStyle/>
          <a:p>
            <a:r>
              <a:rPr lang="en-US" dirty="0"/>
              <a:t>Magistrate Orders and Warrants for Arrest-§15A-303 and §15A-511</a:t>
            </a:r>
          </a:p>
        </p:txBody>
      </p:sp>
      <p:sp>
        <p:nvSpPr>
          <p:cNvPr id="3" name="Content Placeholder 2"/>
          <p:cNvSpPr>
            <a:spLocks noGrp="1"/>
          </p:cNvSpPr>
          <p:nvPr>
            <p:ph idx="1"/>
          </p:nvPr>
        </p:nvSpPr>
        <p:spPr>
          <a:xfrm>
            <a:off x="140676" y="724486"/>
            <a:ext cx="10100604" cy="6133514"/>
          </a:xfrm>
        </p:spPr>
        <p:txBody>
          <a:bodyPr>
            <a:normAutofit fontScale="92500" lnSpcReduction="10000"/>
          </a:bodyPr>
          <a:lstStyle/>
          <a:p>
            <a:pPr marL="0" indent="0">
              <a:buNone/>
            </a:pPr>
            <a:endParaRPr lang="en-US" dirty="0"/>
          </a:p>
          <a:p>
            <a:r>
              <a:rPr lang="en-US" sz="3000" dirty="0"/>
              <a:t>15A-511. Initial appearance. </a:t>
            </a:r>
          </a:p>
          <a:p>
            <a:pPr lvl="1"/>
            <a:r>
              <a:rPr lang="en-US" sz="2600" dirty="0"/>
              <a:t>(a) Appearance before Magistrate. – (1) A law-enforcement officer making an arrest with or without a warrant must take the arrested person without unnecessary delay before a magistrate as provided in G.S. 15A-501….</a:t>
            </a:r>
          </a:p>
          <a:p>
            <a:pPr lvl="1"/>
            <a:r>
              <a:rPr lang="en-US" sz="2600" dirty="0"/>
              <a:t>(c) Procedure When Arrest Is without Warrant; Magistrate's Order. – If the person has been arrested, for a crime, without a warrant: </a:t>
            </a:r>
          </a:p>
          <a:p>
            <a:pPr lvl="2"/>
            <a:r>
              <a:rPr lang="en-US" sz="1900" dirty="0"/>
              <a:t>(1) The magistrate must determine whether there is probable cause to believe that a crime has been committed and that the person arrested committed it, and in the manner provided by G.S. 15A-304(d). </a:t>
            </a:r>
          </a:p>
          <a:p>
            <a:pPr lvl="2"/>
            <a:r>
              <a:rPr lang="en-US" sz="1900" dirty="0"/>
              <a:t>(2) If the magistrate determines that there is no probable cause the person must be released. </a:t>
            </a:r>
          </a:p>
          <a:p>
            <a:pPr lvl="2"/>
            <a:r>
              <a:rPr lang="en-US" sz="1900" dirty="0"/>
              <a:t>(3) If the magistrate determines that there is probable cause, he must issue a magistrate's order: a. Containing a statement of the crime of which the person is accused in the same manner as is provided in G.S. 15A-304(c) for a warrant for arrest, and </a:t>
            </a:r>
            <a:r>
              <a:rPr lang="en-US" sz="1900" dirty="0" err="1"/>
              <a:t>b.</a:t>
            </a:r>
            <a:r>
              <a:rPr lang="en-US" sz="1900" dirty="0"/>
              <a:t> Containing a finding that the defendant has been arrested without a warrant and that there is probable cause for his detention. </a:t>
            </a:r>
          </a:p>
        </p:txBody>
      </p:sp>
    </p:spTree>
    <p:extLst>
      <p:ext uri="{BB962C8B-B14F-4D97-AF65-F5344CB8AC3E}">
        <p14:creationId xmlns:p14="http://schemas.microsoft.com/office/powerpoint/2010/main" val="194647330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1490</TotalTime>
  <Words>3653</Words>
  <Application>Microsoft Office PowerPoint</Application>
  <PresentationFormat>Widescreen</PresentationFormat>
  <Paragraphs>285</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Times New Roman</vt:lpstr>
      <vt:lpstr>Trebuchet MS</vt:lpstr>
      <vt:lpstr>Wingdings 3</vt:lpstr>
      <vt:lpstr>Facet</vt:lpstr>
      <vt:lpstr>Timeline of a Criminal Case</vt:lpstr>
      <vt:lpstr>Types of Crime in North Carolina</vt:lpstr>
      <vt:lpstr>PowerPoint Presentation</vt:lpstr>
      <vt:lpstr>Charge Phase</vt:lpstr>
      <vt:lpstr>Citations- N.C. Gen. Stat- §15A-302</vt:lpstr>
      <vt:lpstr>PowerPoint Presentation</vt:lpstr>
      <vt:lpstr>PowerPoint Presentation</vt:lpstr>
      <vt:lpstr>Magistrate Orders and Warrants for Arrest-§15A-303 and §15A-511</vt:lpstr>
      <vt:lpstr>Magistrate Orders and Warrants for Arrest-§15A-303 and §15A-511</vt:lpstr>
      <vt:lpstr>PowerPoint Presentation</vt:lpstr>
      <vt:lpstr>Dates of Offense, Issue, and Service</vt:lpstr>
      <vt:lpstr>Appearance Before a Magistrate (If arrested)</vt:lpstr>
      <vt:lpstr>Setting Conditions of Pretrial Release N.C. Gen. Stat. §15A-534(a)</vt:lpstr>
      <vt:lpstr>Setting Conditions of Pretrial Release N.C. Gen. Stat. §15A-534(c)</vt:lpstr>
      <vt:lpstr>Go to the Digital Case File and Look Over the Conditions of Release Order</vt:lpstr>
      <vt:lpstr>PowerPoint Presentation</vt:lpstr>
      <vt:lpstr>First Appearances N.C. Gen. Stat. §15A-601 </vt:lpstr>
      <vt:lpstr>First Appearances N.C. Gen. Stat. §15A-601 </vt:lpstr>
      <vt:lpstr>Addressing Counsel</vt:lpstr>
      <vt:lpstr>Addressing Counsel Documents</vt:lpstr>
      <vt:lpstr>PowerPoint Presentation</vt:lpstr>
      <vt:lpstr>Pretrial Release and Bond Motions</vt:lpstr>
      <vt:lpstr>PowerPoint Presentation</vt:lpstr>
      <vt:lpstr>Case Disposition- Misdemeanors</vt:lpstr>
      <vt:lpstr>PowerPoint Presentation</vt:lpstr>
      <vt:lpstr>Examples of District Court Dispositions</vt:lpstr>
      <vt:lpstr>Examples of District Court Dispositions</vt:lpstr>
      <vt:lpstr>Examples of District Court Dispositions</vt:lpstr>
      <vt:lpstr>Examples of District Court Dispositions</vt:lpstr>
      <vt:lpstr>PowerPoint Presentation</vt:lpstr>
      <vt:lpstr>Indictments N.C. Gen. Stat. §15A 641-644</vt:lpstr>
      <vt:lpstr>Indictments N.C. Gen. Stat. §15A 641-644</vt:lpstr>
      <vt:lpstr>PowerPoint Presentation</vt:lpstr>
      <vt:lpstr>Case Disposition- Superior Court</vt:lpstr>
      <vt:lpstr>Possible Superior Court Dispositions</vt:lpstr>
      <vt:lpstr>Possible Superior Court Dispositions</vt:lpstr>
      <vt:lpstr>PowerPoint Presentation</vt:lpstr>
      <vt:lpstr>Sentencing- NC Structured Sentencing</vt:lpstr>
      <vt:lpstr>Post-Conviction</vt:lpstr>
    </vt:vector>
  </TitlesOfParts>
  <Company>NCAOC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Timeline of a Criminal Case</dc:title>
  <dc:creator>Aberle, Albert B.</dc:creator>
  <cp:lastModifiedBy>Brennan Aberle</cp:lastModifiedBy>
  <cp:revision>33</cp:revision>
  <dcterms:created xsi:type="dcterms:W3CDTF">2017-01-25T22:49:52Z</dcterms:created>
  <dcterms:modified xsi:type="dcterms:W3CDTF">2021-01-10T21:59:59Z</dcterms:modified>
</cp:coreProperties>
</file>